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60" r:id="rId5"/>
    <p:sldId id="265" r:id="rId6"/>
    <p:sldId id="267" r:id="rId7"/>
    <p:sldId id="263" r:id="rId8"/>
    <p:sldId id="273" r:id="rId9"/>
    <p:sldId id="261" r:id="rId10"/>
    <p:sldId id="264" r:id="rId11"/>
    <p:sldId id="271" r:id="rId12"/>
    <p:sldId id="270"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6" autoAdjust="0"/>
    <p:restoredTop sz="94660"/>
  </p:normalViewPr>
  <p:slideViewPr>
    <p:cSldViewPr snapToGrid="0">
      <p:cViewPr varScale="1">
        <p:scale>
          <a:sx n="86" d="100"/>
          <a:sy n="86" d="100"/>
        </p:scale>
        <p:origin x="53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53.11203" units="1/cm"/>
          <inkml:channelProperty channel="Y" name="resolution" value="53.057" units="1/cm"/>
          <inkml:channelProperty channel="T" name="resolution" value="1" units="1/dev"/>
        </inkml:channelProperties>
      </inkml:inkSource>
      <inkml:timestamp xml:id="ts0" timeString="2020-09-14T14:59:02.523"/>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28FC170D-6136-4365-A1CD-F21F82E7D9E6}" emma:medium="tactile" emma:mode="ink">
          <msink:context xmlns:msink="http://schemas.microsoft.com/ink/2010/main" type="writingRegion" rotatedBoundingBox="7880,8140 7895,8140 7895,8155 7880,8155"/>
        </emma:interpretation>
      </emma:emma>
    </inkml:annotationXML>
    <inkml:traceGroup>
      <inkml:annotationXML>
        <emma:emma xmlns:emma="http://www.w3.org/2003/04/emma" version="1.0">
          <emma:interpretation id="{A47FD25D-488E-4BA5-B919-8E0C21D5E500}" emma:medium="tactile" emma:mode="ink">
            <msink:context xmlns:msink="http://schemas.microsoft.com/ink/2010/main" type="paragraph" rotatedBoundingBox="7880,8140 7895,8140 7895,8155 7880,8155" alignmentLevel="1"/>
          </emma:interpretation>
        </emma:emma>
      </inkml:annotationXML>
      <inkml:traceGroup>
        <inkml:annotationXML>
          <emma:emma xmlns:emma="http://www.w3.org/2003/04/emma" version="1.0">
            <emma:interpretation id="{3646C73F-7B3C-4699-8CA3-909B106426EE}" emma:medium="tactile" emma:mode="ink">
              <msink:context xmlns:msink="http://schemas.microsoft.com/ink/2010/main" type="line" rotatedBoundingBox="7880,8140 7895,8140 7895,8155 7880,8155"/>
            </emma:interpretation>
          </emma:emma>
        </inkml:annotationXML>
        <inkml:traceGroup>
          <inkml:annotationXML>
            <emma:emma xmlns:emma="http://www.w3.org/2003/04/emma" version="1.0">
              <emma:interpretation id="{3A7D109D-C99F-47D5-9538-86F80F141EC8}" emma:medium="tactile" emma:mode="ink">
                <msink:context xmlns:msink="http://schemas.microsoft.com/ink/2010/main" type="inkWord" rotatedBoundingBox="7880,8140 7895,8140 7895,8155 7880,815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0203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26182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16281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201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10545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599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5830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91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2145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272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5601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6992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250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873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82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991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9/7/2023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947532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10052976" cy="3066011"/>
          </a:xfrm>
        </p:spPr>
        <p:txBody>
          <a:bodyPr/>
          <a:lstStyle/>
          <a:p>
            <a:pPr algn="ctr"/>
            <a:r>
              <a:rPr lang="en-GB" dirty="0">
                <a:latin typeface="Century Gothic" panose="020B0502020202020204" pitchFamily="34" charset="0"/>
              </a:rPr>
              <a:t>Welcome to Year 1!</a:t>
            </a:r>
          </a:p>
        </p:txBody>
      </p:sp>
      <p:pic>
        <p:nvPicPr>
          <p:cNvPr id="5" name="Picture 4">
            <a:extLst>
              <a:ext uri="{FF2B5EF4-FFF2-40B4-BE49-F238E27FC236}">
                <a16:creationId xmlns:a16="http://schemas.microsoft.com/office/drawing/2014/main" id="{128D9D60-58BC-6593-D169-CEB140F47C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pic>
        <p:nvPicPr>
          <p:cNvPr id="4" name="Picture 2">
            <a:extLst>
              <a:ext uri="{FF2B5EF4-FFF2-40B4-BE49-F238E27FC236}">
                <a16:creationId xmlns:a16="http://schemas.microsoft.com/office/drawing/2014/main" id="{66A78623-027E-53CD-7129-EBB2B1BF1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544" y="2164919"/>
            <a:ext cx="1209469" cy="11271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3243C6BE-917D-5EAB-518B-D6C2EF7DE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907" y="2186397"/>
            <a:ext cx="1306091" cy="92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E911F323-D2E0-582F-CBEC-8C8E8207C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892" y="2131709"/>
            <a:ext cx="1864697" cy="119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16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9042"/>
          </a:xfrm>
        </p:spPr>
        <p:txBody>
          <a:bodyPr/>
          <a:lstStyle/>
          <a:p>
            <a:r>
              <a:rPr lang="en-GB" dirty="0">
                <a:latin typeface="Century Gothic" panose="020B0502020202020204" pitchFamily="34" charset="0"/>
              </a:rPr>
              <a:t>Reading </a:t>
            </a:r>
          </a:p>
        </p:txBody>
      </p:sp>
      <p:sp>
        <p:nvSpPr>
          <p:cNvPr id="3" name="Content Placeholder 2"/>
          <p:cNvSpPr>
            <a:spLocks noGrp="1"/>
          </p:cNvSpPr>
          <p:nvPr>
            <p:ph idx="1"/>
          </p:nvPr>
        </p:nvSpPr>
        <p:spPr>
          <a:xfrm>
            <a:off x="295786" y="1346207"/>
            <a:ext cx="8596668" cy="3880773"/>
          </a:xfrm>
        </p:spPr>
        <p:txBody>
          <a:bodyPr>
            <a:normAutofit fontScale="92500" lnSpcReduction="20000"/>
          </a:bodyPr>
          <a:lstStyle/>
          <a:p>
            <a:r>
              <a:rPr lang="en-GB" sz="1900" dirty="0">
                <a:latin typeface="Century Gothic" panose="020B0502020202020204" pitchFamily="34" charset="0"/>
              </a:rPr>
              <a:t>As in Reception, the children will have reading lessons with their teacher following our school scheme, Little </a:t>
            </a:r>
            <a:r>
              <a:rPr lang="en-GB" sz="1900" dirty="0" err="1">
                <a:latin typeface="Century Gothic" panose="020B0502020202020204" pitchFamily="34" charset="0"/>
              </a:rPr>
              <a:t>Wandle</a:t>
            </a:r>
            <a:r>
              <a:rPr lang="en-GB" sz="1900" dirty="0">
                <a:latin typeface="Century Gothic" panose="020B0502020202020204" pitchFamily="34" charset="0"/>
              </a:rPr>
              <a:t> Letters &amp; Sounds. </a:t>
            </a:r>
          </a:p>
          <a:p>
            <a:pPr marL="0" indent="0">
              <a:buNone/>
            </a:pPr>
            <a:endParaRPr lang="en-GB" sz="1900" dirty="0">
              <a:latin typeface="Century Gothic" panose="020B0502020202020204" pitchFamily="34" charset="0"/>
            </a:endParaRPr>
          </a:p>
          <a:p>
            <a:r>
              <a:rPr lang="en-GB" sz="1900" dirty="0">
                <a:latin typeface="Century Gothic" panose="020B0502020202020204" pitchFamily="34" charset="0"/>
              </a:rPr>
              <a:t>They will already be familiar with the reading book they bring home on a Friday and this is great news! The aim is the children build up their reading fluency of the book and share this with you at home. By continuing to read this book over the weekend, this will hugely aid the children’s reading fluency.</a:t>
            </a:r>
          </a:p>
          <a:p>
            <a:endParaRPr lang="en-GB" sz="1900" dirty="0">
              <a:latin typeface="Century Gothic" panose="020B0502020202020204" pitchFamily="34" charset="0"/>
            </a:endParaRPr>
          </a:p>
          <a:p>
            <a:r>
              <a:rPr lang="en-GB" sz="1900" dirty="0">
                <a:latin typeface="Century Gothic" panose="020B0502020202020204" pitchFamily="34" charset="0"/>
              </a:rPr>
              <a:t>Reading books must be returned on Monday mornings. These are needed throughout the week. </a:t>
            </a:r>
          </a:p>
          <a:p>
            <a:r>
              <a:rPr lang="en-GB" sz="1900" dirty="0">
                <a:latin typeface="Century Gothic" panose="020B0502020202020204" pitchFamily="34" charset="0"/>
              </a:rPr>
              <a:t>The children will visit the library and this will encourage the children to choose books independently and we hope to develop a love for reading. </a:t>
            </a:r>
          </a:p>
          <a:p>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4" name="Picture 3">
            <a:extLst>
              <a:ext uri="{FF2B5EF4-FFF2-40B4-BE49-F238E27FC236}">
                <a16:creationId xmlns:a16="http://schemas.microsoft.com/office/drawing/2014/main" id="{3F9A4674-9381-B201-94CC-5966F7C4F0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pic>
        <p:nvPicPr>
          <p:cNvPr id="6" name="Picture 5">
            <a:extLst>
              <a:ext uri="{FF2B5EF4-FFF2-40B4-BE49-F238E27FC236}">
                <a16:creationId xmlns:a16="http://schemas.microsoft.com/office/drawing/2014/main" id="{A7FA8365-EF89-889A-B8D6-748BA51F4B92}"/>
              </a:ext>
            </a:extLst>
          </p:cNvPr>
          <p:cNvPicPr>
            <a:picLocks noChangeAspect="1"/>
          </p:cNvPicPr>
          <p:nvPr/>
        </p:nvPicPr>
        <p:blipFill>
          <a:blip r:embed="rId4"/>
          <a:stretch>
            <a:fillRect/>
          </a:stretch>
        </p:blipFill>
        <p:spPr>
          <a:xfrm rot="21192873">
            <a:off x="9477430" y="3809759"/>
            <a:ext cx="1995869" cy="2834443"/>
          </a:xfrm>
          <a:prstGeom prst="rect">
            <a:avLst/>
          </a:prstGeom>
        </p:spPr>
      </p:pic>
      <p:pic>
        <p:nvPicPr>
          <p:cNvPr id="8" name="Picture 7">
            <a:extLst>
              <a:ext uri="{FF2B5EF4-FFF2-40B4-BE49-F238E27FC236}">
                <a16:creationId xmlns:a16="http://schemas.microsoft.com/office/drawing/2014/main" id="{D8BB152D-8DAA-6314-1D35-9F4649376779}"/>
              </a:ext>
            </a:extLst>
          </p:cNvPr>
          <p:cNvPicPr>
            <a:picLocks noChangeAspect="1"/>
          </p:cNvPicPr>
          <p:nvPr/>
        </p:nvPicPr>
        <p:blipFill>
          <a:blip r:embed="rId5"/>
          <a:stretch>
            <a:fillRect/>
          </a:stretch>
        </p:blipFill>
        <p:spPr>
          <a:xfrm>
            <a:off x="9489815" y="1942670"/>
            <a:ext cx="2316785" cy="1647024"/>
          </a:xfrm>
          <a:prstGeom prst="rect">
            <a:avLst/>
          </a:prstGeom>
        </p:spPr>
      </p:pic>
    </p:spTree>
    <p:extLst>
      <p:ext uri="{BB962C8B-B14F-4D97-AF65-F5344CB8AC3E}">
        <p14:creationId xmlns:p14="http://schemas.microsoft.com/office/powerpoint/2010/main" val="260156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9042"/>
          </a:xfrm>
        </p:spPr>
        <p:txBody>
          <a:bodyPr/>
          <a:lstStyle/>
          <a:p>
            <a:r>
              <a:rPr lang="en-GB" dirty="0">
                <a:latin typeface="Century Gothic" panose="020B0502020202020204" pitchFamily="34" charset="0"/>
              </a:rPr>
              <a:t>Reading </a:t>
            </a:r>
          </a:p>
        </p:txBody>
      </p:sp>
      <p:sp>
        <p:nvSpPr>
          <p:cNvPr id="3" name="Content Placeholder 2"/>
          <p:cNvSpPr>
            <a:spLocks noGrp="1"/>
          </p:cNvSpPr>
          <p:nvPr>
            <p:ph idx="1"/>
          </p:nvPr>
        </p:nvSpPr>
        <p:spPr>
          <a:xfrm>
            <a:off x="295786" y="1346207"/>
            <a:ext cx="8596668" cy="3880773"/>
          </a:xfrm>
        </p:spPr>
        <p:txBody>
          <a:bodyPr>
            <a:normAutofit/>
          </a:bodyPr>
          <a:lstStyle/>
          <a:p>
            <a:r>
              <a:rPr lang="en-GB" dirty="0">
                <a:latin typeface="Century Gothic" panose="020B0502020202020204" pitchFamily="34" charset="0"/>
              </a:rPr>
              <a:t>Children are expected to read </a:t>
            </a:r>
            <a:r>
              <a:rPr lang="en-GB" b="1" dirty="0">
                <a:latin typeface="Century Gothic" panose="020B0502020202020204" pitchFamily="34" charset="0"/>
              </a:rPr>
              <a:t>at least 4 times per week</a:t>
            </a:r>
            <a:r>
              <a:rPr lang="en-GB" dirty="0">
                <a:latin typeface="Century Gothic" panose="020B0502020202020204" pitchFamily="34" charset="0"/>
              </a:rPr>
              <a:t>. This could be their Little </a:t>
            </a:r>
            <a:r>
              <a:rPr lang="en-GB" dirty="0" err="1">
                <a:latin typeface="Century Gothic" panose="020B0502020202020204" pitchFamily="34" charset="0"/>
              </a:rPr>
              <a:t>Wandle</a:t>
            </a:r>
            <a:r>
              <a:rPr lang="en-GB" dirty="0">
                <a:latin typeface="Century Gothic" panose="020B0502020202020204" pitchFamily="34" charset="0"/>
              </a:rPr>
              <a:t> book or the online version, their library book or a book from home. </a:t>
            </a:r>
          </a:p>
          <a:p>
            <a:r>
              <a:rPr lang="en-GB" dirty="0">
                <a:latin typeface="Century Gothic" panose="020B0502020202020204" pitchFamily="34" charset="0"/>
              </a:rPr>
              <a:t>The children have access to all their previous books on the Collins </a:t>
            </a:r>
            <a:r>
              <a:rPr lang="en-GB" dirty="0" err="1">
                <a:latin typeface="Century Gothic" panose="020B0502020202020204" pitchFamily="34" charset="0"/>
              </a:rPr>
              <a:t>ebook</a:t>
            </a:r>
            <a:r>
              <a:rPr lang="en-GB" dirty="0">
                <a:latin typeface="Century Gothic" panose="020B0502020202020204" pitchFamily="34" charset="0"/>
              </a:rPr>
              <a:t> website, please use this resources. </a:t>
            </a:r>
          </a:p>
          <a:p>
            <a:r>
              <a:rPr lang="en-GB" dirty="0">
                <a:latin typeface="Century Gothic" panose="020B0502020202020204" pitchFamily="34" charset="0"/>
              </a:rPr>
              <a:t>This reading needs to be logged in the reading diary that will be checked regularly. The children will be rewarded with a ‘reading superstar’ sticker each Friday if they have managed to complete at least 4 reads (we would love to fill one page of the diary each week). </a:t>
            </a:r>
          </a:p>
          <a:p>
            <a:endParaRPr lang="en-GB" dirty="0">
              <a:latin typeface="Century Gothic" panose="020B0502020202020204" pitchFamily="34" charset="0"/>
            </a:endParaRPr>
          </a:p>
        </p:txBody>
      </p:sp>
      <p:pic>
        <p:nvPicPr>
          <p:cNvPr id="4" name="Picture 3">
            <a:extLst>
              <a:ext uri="{FF2B5EF4-FFF2-40B4-BE49-F238E27FC236}">
                <a16:creationId xmlns:a16="http://schemas.microsoft.com/office/drawing/2014/main" id="{3F9A4674-9381-B201-94CC-5966F7C4F0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pic>
        <p:nvPicPr>
          <p:cNvPr id="6" name="Picture 5">
            <a:extLst>
              <a:ext uri="{FF2B5EF4-FFF2-40B4-BE49-F238E27FC236}">
                <a16:creationId xmlns:a16="http://schemas.microsoft.com/office/drawing/2014/main" id="{A7FA8365-EF89-889A-B8D6-748BA51F4B92}"/>
              </a:ext>
            </a:extLst>
          </p:cNvPr>
          <p:cNvPicPr>
            <a:picLocks noChangeAspect="1"/>
          </p:cNvPicPr>
          <p:nvPr/>
        </p:nvPicPr>
        <p:blipFill>
          <a:blip r:embed="rId4"/>
          <a:stretch>
            <a:fillRect/>
          </a:stretch>
        </p:blipFill>
        <p:spPr>
          <a:xfrm rot="21192873">
            <a:off x="8389775" y="3809758"/>
            <a:ext cx="1995869" cy="2834443"/>
          </a:xfrm>
          <a:prstGeom prst="rect">
            <a:avLst/>
          </a:prstGeom>
        </p:spPr>
      </p:pic>
      <p:pic>
        <p:nvPicPr>
          <p:cNvPr id="8" name="Picture 7">
            <a:extLst>
              <a:ext uri="{FF2B5EF4-FFF2-40B4-BE49-F238E27FC236}">
                <a16:creationId xmlns:a16="http://schemas.microsoft.com/office/drawing/2014/main" id="{D8BB152D-8DAA-6314-1D35-9F4649376779}"/>
              </a:ext>
            </a:extLst>
          </p:cNvPr>
          <p:cNvPicPr>
            <a:picLocks noChangeAspect="1"/>
          </p:cNvPicPr>
          <p:nvPr/>
        </p:nvPicPr>
        <p:blipFill>
          <a:blip r:embed="rId5"/>
          <a:stretch>
            <a:fillRect/>
          </a:stretch>
        </p:blipFill>
        <p:spPr>
          <a:xfrm>
            <a:off x="9489815" y="1942670"/>
            <a:ext cx="2316785" cy="1647024"/>
          </a:xfrm>
          <a:prstGeom prst="rect">
            <a:avLst/>
          </a:prstGeom>
        </p:spPr>
      </p:pic>
    </p:spTree>
    <p:extLst>
      <p:ext uri="{BB962C8B-B14F-4D97-AF65-F5344CB8AC3E}">
        <p14:creationId xmlns:p14="http://schemas.microsoft.com/office/powerpoint/2010/main" val="45520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9042"/>
          </a:xfrm>
        </p:spPr>
        <p:txBody>
          <a:bodyPr/>
          <a:lstStyle/>
          <a:p>
            <a:r>
              <a:rPr lang="en-GB" dirty="0">
                <a:latin typeface="Century Gothic" panose="020B0502020202020204" pitchFamily="34" charset="0"/>
              </a:rPr>
              <a:t>Support at home </a:t>
            </a:r>
          </a:p>
        </p:txBody>
      </p:sp>
      <p:sp>
        <p:nvSpPr>
          <p:cNvPr id="3" name="Content Placeholder 2"/>
          <p:cNvSpPr>
            <a:spLocks noGrp="1"/>
          </p:cNvSpPr>
          <p:nvPr>
            <p:ph idx="1"/>
          </p:nvPr>
        </p:nvSpPr>
        <p:spPr>
          <a:xfrm>
            <a:off x="295786" y="1346207"/>
            <a:ext cx="8596668" cy="3880773"/>
          </a:xfrm>
        </p:spPr>
        <p:txBody>
          <a:bodyPr>
            <a:normAutofit/>
          </a:bodyPr>
          <a:lstStyle/>
          <a:p>
            <a:pPr marL="0" indent="0">
              <a:buNone/>
            </a:pPr>
            <a:r>
              <a:rPr lang="en-GB" dirty="0">
                <a:latin typeface="Century Gothic" panose="020B0502020202020204" pitchFamily="34" charset="0"/>
              </a:rPr>
              <a:t>This power point will be sent out (as soon as possible) with an number of attachments to help support your child. </a:t>
            </a:r>
          </a:p>
          <a:p>
            <a:r>
              <a:rPr lang="en-GB" dirty="0">
                <a:latin typeface="Century Gothic" panose="020B0502020202020204" pitchFamily="34" charset="0"/>
              </a:rPr>
              <a:t>Sound mats</a:t>
            </a:r>
          </a:p>
          <a:p>
            <a:r>
              <a:rPr lang="en-GB" dirty="0">
                <a:latin typeface="Century Gothic" panose="020B0502020202020204" pitchFamily="34" charset="0"/>
              </a:rPr>
              <a:t>The high frequency and common exception words expected in year 1. </a:t>
            </a:r>
          </a:p>
          <a:p>
            <a:r>
              <a:rPr lang="en-GB" dirty="0">
                <a:latin typeface="Century Gothic" panose="020B0502020202020204" pitchFamily="34" charset="0"/>
              </a:rPr>
              <a:t>100 squares </a:t>
            </a:r>
          </a:p>
          <a:p>
            <a:r>
              <a:rPr lang="en-GB" dirty="0">
                <a:latin typeface="Century Gothic" panose="020B0502020202020204" pitchFamily="34" charset="0"/>
              </a:rPr>
              <a:t>Hand writing support</a:t>
            </a: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  </a:t>
            </a:r>
          </a:p>
          <a:p>
            <a:endParaRPr lang="en-GB" dirty="0">
              <a:latin typeface="Century Gothic" panose="020B0502020202020204" pitchFamily="34" charset="0"/>
            </a:endParaRPr>
          </a:p>
        </p:txBody>
      </p:sp>
      <p:pic>
        <p:nvPicPr>
          <p:cNvPr id="4" name="Picture 3">
            <a:extLst>
              <a:ext uri="{FF2B5EF4-FFF2-40B4-BE49-F238E27FC236}">
                <a16:creationId xmlns:a16="http://schemas.microsoft.com/office/drawing/2014/main" id="{3F9A4674-9381-B201-94CC-5966F7C4F0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pic>
        <p:nvPicPr>
          <p:cNvPr id="6" name="Picture 5">
            <a:extLst>
              <a:ext uri="{FF2B5EF4-FFF2-40B4-BE49-F238E27FC236}">
                <a16:creationId xmlns:a16="http://schemas.microsoft.com/office/drawing/2014/main" id="{A7FA8365-EF89-889A-B8D6-748BA51F4B92}"/>
              </a:ext>
            </a:extLst>
          </p:cNvPr>
          <p:cNvPicPr>
            <a:picLocks noChangeAspect="1"/>
          </p:cNvPicPr>
          <p:nvPr/>
        </p:nvPicPr>
        <p:blipFill>
          <a:blip r:embed="rId4"/>
          <a:stretch>
            <a:fillRect/>
          </a:stretch>
        </p:blipFill>
        <p:spPr>
          <a:xfrm rot="21192873">
            <a:off x="9223719" y="3815903"/>
            <a:ext cx="1995869" cy="2834443"/>
          </a:xfrm>
          <a:prstGeom prst="rect">
            <a:avLst/>
          </a:prstGeom>
        </p:spPr>
      </p:pic>
      <p:pic>
        <p:nvPicPr>
          <p:cNvPr id="8" name="Picture 7">
            <a:extLst>
              <a:ext uri="{FF2B5EF4-FFF2-40B4-BE49-F238E27FC236}">
                <a16:creationId xmlns:a16="http://schemas.microsoft.com/office/drawing/2014/main" id="{D8BB152D-8DAA-6314-1D35-9F4649376779}"/>
              </a:ext>
            </a:extLst>
          </p:cNvPr>
          <p:cNvPicPr>
            <a:picLocks noChangeAspect="1"/>
          </p:cNvPicPr>
          <p:nvPr/>
        </p:nvPicPr>
        <p:blipFill>
          <a:blip r:embed="rId5"/>
          <a:stretch>
            <a:fillRect/>
          </a:stretch>
        </p:blipFill>
        <p:spPr>
          <a:xfrm>
            <a:off x="9489815" y="1942670"/>
            <a:ext cx="2316785" cy="1647024"/>
          </a:xfrm>
          <a:prstGeom prst="rect">
            <a:avLst/>
          </a:prstGeom>
        </p:spPr>
      </p:pic>
    </p:spTree>
    <p:extLst>
      <p:ext uri="{BB962C8B-B14F-4D97-AF65-F5344CB8AC3E}">
        <p14:creationId xmlns:p14="http://schemas.microsoft.com/office/powerpoint/2010/main" val="215834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2C35-503B-3E49-F6E0-640026507D05}"/>
              </a:ext>
            </a:extLst>
          </p:cNvPr>
          <p:cNvSpPr>
            <a:spLocks noGrp="1"/>
          </p:cNvSpPr>
          <p:nvPr>
            <p:ph type="title"/>
          </p:nvPr>
        </p:nvSpPr>
        <p:spPr>
          <a:xfrm>
            <a:off x="85519" y="609600"/>
            <a:ext cx="9188483" cy="1320800"/>
          </a:xfrm>
        </p:spPr>
        <p:txBody>
          <a:bodyPr>
            <a:normAutofit fontScale="90000"/>
          </a:bodyPr>
          <a:lstStyle/>
          <a:p>
            <a:r>
              <a:rPr lang="en-GB" dirty="0"/>
              <a:t>Year group email address </a:t>
            </a:r>
            <a:r>
              <a:rPr lang="en-GB" sz="2800" dirty="0"/>
              <a:t>– no contact book</a:t>
            </a:r>
            <a:br>
              <a:rPr lang="en-GB" sz="2800" dirty="0"/>
            </a:br>
            <a:br>
              <a:rPr lang="en-GB" sz="2800" dirty="0"/>
            </a:br>
            <a:r>
              <a:rPr lang="en-GB" sz="2800" dirty="0"/>
              <a:t>year1@woodfieldprimary.com</a:t>
            </a:r>
            <a:endParaRPr lang="en-GB" dirty="0"/>
          </a:p>
        </p:txBody>
      </p:sp>
      <p:graphicFrame>
        <p:nvGraphicFramePr>
          <p:cNvPr id="4" name="Table 4">
            <a:extLst>
              <a:ext uri="{FF2B5EF4-FFF2-40B4-BE49-F238E27FC236}">
                <a16:creationId xmlns:a16="http://schemas.microsoft.com/office/drawing/2014/main" id="{32363686-C188-694C-754A-CD013918D2D2}"/>
              </a:ext>
            </a:extLst>
          </p:cNvPr>
          <p:cNvGraphicFramePr>
            <a:graphicFrameLocks noGrp="1"/>
          </p:cNvGraphicFramePr>
          <p:nvPr>
            <p:ph idx="1"/>
            <p:extLst>
              <p:ext uri="{D42A27DB-BD31-4B8C-83A1-F6EECF244321}">
                <p14:modId xmlns:p14="http://schemas.microsoft.com/office/powerpoint/2010/main" val="1950735695"/>
              </p:ext>
            </p:extLst>
          </p:nvPr>
        </p:nvGraphicFramePr>
        <p:xfrm>
          <a:off x="381604" y="2029107"/>
          <a:ext cx="8596312" cy="265684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172728866"/>
                    </a:ext>
                  </a:extLst>
                </a:gridCol>
                <a:gridCol w="4298156">
                  <a:extLst>
                    <a:ext uri="{9D8B030D-6E8A-4147-A177-3AD203B41FA5}">
                      <a16:colId xmlns:a16="http://schemas.microsoft.com/office/drawing/2014/main" val="916009212"/>
                    </a:ext>
                  </a:extLst>
                </a:gridCol>
              </a:tblGrid>
              <a:tr h="370840">
                <a:tc>
                  <a:txBody>
                    <a:bodyPr/>
                    <a:lstStyle/>
                    <a:p>
                      <a:r>
                        <a:rPr lang="en-GB" dirty="0"/>
                        <a:t>Year group email</a:t>
                      </a:r>
                    </a:p>
                  </a:txBody>
                  <a:tcPr/>
                </a:tc>
                <a:tc>
                  <a:txBody>
                    <a:bodyPr/>
                    <a:lstStyle/>
                    <a:p>
                      <a:r>
                        <a:rPr lang="en-GB" dirty="0"/>
                        <a:t>School office email </a:t>
                      </a:r>
                    </a:p>
                  </a:txBody>
                  <a:tcPr/>
                </a:tc>
                <a:extLst>
                  <a:ext uri="{0D108BD9-81ED-4DB2-BD59-A6C34878D82A}">
                    <a16:rowId xmlns:a16="http://schemas.microsoft.com/office/drawing/2014/main" val="596504112"/>
                  </a:ext>
                </a:extLst>
              </a:tr>
              <a:tr h="370840">
                <a:tc>
                  <a:txBody>
                    <a:bodyPr/>
                    <a:lstStyle/>
                    <a:p>
                      <a:pPr marL="285750" indent="-285750">
                        <a:buFont typeface="Arial" panose="020B0604020202020204" pitchFamily="34" charset="0"/>
                        <a:buChar char="•"/>
                      </a:pPr>
                      <a:r>
                        <a:rPr lang="en-GB" sz="1800" dirty="0">
                          <a:latin typeface="Century Gothic" panose="020B0502020202020204" pitchFamily="34" charset="0"/>
                        </a:rPr>
                        <a:t>Timetable </a:t>
                      </a:r>
                    </a:p>
                    <a:p>
                      <a:pPr marL="285750" indent="-285750">
                        <a:buFont typeface="Arial" panose="020B0604020202020204" pitchFamily="34" charset="0"/>
                        <a:buChar char="•"/>
                      </a:pPr>
                      <a:r>
                        <a:rPr lang="en-GB" sz="1800" dirty="0">
                          <a:latin typeface="Century Gothic" panose="020B0502020202020204" pitchFamily="34" charset="0"/>
                        </a:rPr>
                        <a:t>School trips</a:t>
                      </a:r>
                    </a:p>
                    <a:p>
                      <a:pPr marL="285750" indent="-285750">
                        <a:buFont typeface="Arial" panose="020B0604020202020204" pitchFamily="34" charset="0"/>
                        <a:buChar char="•"/>
                      </a:pPr>
                      <a:r>
                        <a:rPr lang="en-GB" sz="1800" dirty="0">
                          <a:latin typeface="Century Gothic" panose="020B0502020202020204" pitchFamily="34" charset="0"/>
                        </a:rPr>
                        <a:t>Reading books</a:t>
                      </a:r>
                    </a:p>
                    <a:p>
                      <a:pPr marL="285750" indent="-285750">
                        <a:buFont typeface="Arial" panose="020B0604020202020204" pitchFamily="34" charset="0"/>
                        <a:buChar char="•"/>
                      </a:pPr>
                      <a:r>
                        <a:rPr lang="en-GB" sz="1800" dirty="0">
                          <a:latin typeface="Century Gothic" panose="020B0502020202020204" pitchFamily="34" charset="0"/>
                        </a:rPr>
                        <a:t>Friendships</a:t>
                      </a:r>
                    </a:p>
                    <a:p>
                      <a:pPr marL="285750" indent="-285750">
                        <a:buFont typeface="Arial" panose="020B0604020202020204" pitchFamily="34" charset="0"/>
                        <a:buChar char="•"/>
                      </a:pPr>
                      <a:r>
                        <a:rPr lang="en-GB" sz="1800" dirty="0">
                          <a:latin typeface="Century Gothic" panose="020B0502020202020204" pitchFamily="34" charset="0"/>
                        </a:rPr>
                        <a:t>Lost property</a:t>
                      </a:r>
                    </a:p>
                  </a:txBody>
                  <a:tcPr/>
                </a:tc>
                <a:tc>
                  <a:txBody>
                    <a:bodyPr/>
                    <a:lstStyle/>
                    <a:p>
                      <a:pPr marL="285750" indent="-285750">
                        <a:buFont typeface="Arial" panose="020B0604020202020204" pitchFamily="34" charset="0"/>
                        <a:buChar char="•"/>
                      </a:pPr>
                      <a:r>
                        <a:rPr lang="en-GB" sz="1800" kern="1200" dirty="0">
                          <a:solidFill>
                            <a:schemeClr val="tx1"/>
                          </a:solidFill>
                          <a:latin typeface="Century Gothic" panose="020B0502020202020204" pitchFamily="34" charset="0"/>
                          <a:ea typeface="+mn-ea"/>
                          <a:cs typeface="Arial" panose="020B0604020202020204" pitchFamily="34" charset="0"/>
                        </a:rPr>
                        <a:t>Parent pay queries</a:t>
                      </a:r>
                    </a:p>
                    <a:p>
                      <a:pPr marL="285750" indent="-285750" algn="l" defTabSz="457200" rtl="0" eaLnBrk="1" latinLnBrk="0" hangingPunct="1">
                        <a:buFont typeface="Arial" panose="020B0604020202020204" pitchFamily="34" charset="0"/>
                        <a:buChar char="•"/>
                      </a:pPr>
                      <a:r>
                        <a:rPr lang="en-GB" sz="1800" kern="1200" dirty="0">
                          <a:solidFill>
                            <a:schemeClr val="dk1"/>
                          </a:solidFill>
                          <a:latin typeface="Century Gothic" panose="020B0502020202020204" pitchFamily="34" charset="0"/>
                          <a:ea typeface="+mn-ea"/>
                          <a:cs typeface="+mn-cs"/>
                        </a:rPr>
                        <a:t>Absence </a:t>
                      </a:r>
                    </a:p>
                    <a:p>
                      <a:pPr marL="285750" indent="-285750" algn="l" defTabSz="457200" rtl="0" eaLnBrk="1" latinLnBrk="0" hangingPunct="1">
                        <a:buFont typeface="Arial" panose="020B0604020202020204" pitchFamily="34" charset="0"/>
                        <a:buChar char="•"/>
                      </a:pPr>
                      <a:r>
                        <a:rPr lang="en-GB" sz="1800" kern="1200" dirty="0">
                          <a:solidFill>
                            <a:schemeClr val="dk1"/>
                          </a:solidFill>
                          <a:latin typeface="Century Gothic" panose="020B0502020202020204" pitchFamily="34" charset="0"/>
                          <a:ea typeface="+mn-ea"/>
                          <a:cs typeface="+mn-cs"/>
                        </a:rPr>
                        <a:t>Arrangements for pick up</a:t>
                      </a:r>
                    </a:p>
                    <a:p>
                      <a:pPr marL="285750" indent="-285750" algn="l" defTabSz="457200" rtl="0" eaLnBrk="1" latinLnBrk="0" hangingPunct="1">
                        <a:buFont typeface="Arial" panose="020B0604020202020204" pitchFamily="34" charset="0"/>
                        <a:buChar char="•"/>
                      </a:pPr>
                      <a:r>
                        <a:rPr lang="en-GB" sz="1800" kern="1200" dirty="0">
                          <a:solidFill>
                            <a:schemeClr val="dk1"/>
                          </a:solidFill>
                          <a:latin typeface="Century Gothic" panose="020B0502020202020204" pitchFamily="34" charset="0"/>
                          <a:ea typeface="+mn-ea"/>
                          <a:cs typeface="+mn-cs"/>
                        </a:rPr>
                        <a:t>Appointments </a:t>
                      </a:r>
                    </a:p>
                    <a:p>
                      <a:pPr marL="285750" indent="-285750" algn="l" defTabSz="457200" rtl="0" eaLnBrk="1" latinLnBrk="0" hangingPunct="1">
                        <a:buFont typeface="Arial" panose="020B0604020202020204" pitchFamily="34" charset="0"/>
                        <a:buChar char="•"/>
                      </a:pPr>
                      <a:r>
                        <a:rPr lang="en-GB" sz="1800" kern="1200" dirty="0">
                          <a:solidFill>
                            <a:schemeClr val="dk1"/>
                          </a:solidFill>
                          <a:latin typeface="Century Gothic" panose="020B0502020202020204" pitchFamily="34" charset="0"/>
                          <a:ea typeface="+mn-ea"/>
                          <a:cs typeface="+mn-cs"/>
                        </a:rPr>
                        <a:t>Club arrangements (if child is starting a new club so they can be directed to the correct location)</a:t>
                      </a:r>
                    </a:p>
                  </a:txBody>
                  <a:tcPr/>
                </a:tc>
                <a:extLst>
                  <a:ext uri="{0D108BD9-81ED-4DB2-BD59-A6C34878D82A}">
                    <a16:rowId xmlns:a16="http://schemas.microsoft.com/office/drawing/2014/main" val="1356276519"/>
                  </a:ext>
                </a:extLst>
              </a:tr>
            </a:tbl>
          </a:graphicData>
        </a:graphic>
      </p:graphicFrame>
      <p:sp>
        <p:nvSpPr>
          <p:cNvPr id="5" name="TextBox 4">
            <a:extLst>
              <a:ext uri="{FF2B5EF4-FFF2-40B4-BE49-F238E27FC236}">
                <a16:creationId xmlns:a16="http://schemas.microsoft.com/office/drawing/2014/main" id="{115F72FC-7998-6621-81D6-CAD8AEA2C78B}"/>
              </a:ext>
            </a:extLst>
          </p:cNvPr>
          <p:cNvSpPr txBox="1"/>
          <p:nvPr/>
        </p:nvSpPr>
        <p:spPr>
          <a:xfrm>
            <a:off x="408147" y="4685947"/>
            <a:ext cx="9064773" cy="1754326"/>
          </a:xfrm>
          <a:prstGeom prst="rect">
            <a:avLst/>
          </a:prstGeom>
          <a:noFill/>
        </p:spPr>
        <p:txBody>
          <a:bodyPr wrap="square">
            <a:spAutoFit/>
          </a:bodyPr>
          <a:lstStyle/>
          <a:p>
            <a:r>
              <a:rPr lang="en-GB" dirty="0">
                <a:latin typeface="Century Gothic" panose="020B0502020202020204" pitchFamily="34" charset="0"/>
                <a:cs typeface="Arial" panose="020B0604020202020204" pitchFamily="34" charset="0"/>
              </a:rPr>
              <a:t>Please be aware that although this email will be regularly checked, the teachers are in class so please allow time for a response.</a:t>
            </a:r>
          </a:p>
          <a:p>
            <a:endParaRPr lang="en-GB" dirty="0">
              <a:latin typeface="Century Gothic" panose="020B0502020202020204" pitchFamily="34" charset="0"/>
              <a:cs typeface="Arial" panose="020B0604020202020204" pitchFamily="34" charset="0"/>
            </a:endParaRPr>
          </a:p>
          <a:p>
            <a:r>
              <a:rPr lang="en-GB" dirty="0">
                <a:latin typeface="Century Gothic" panose="020B0502020202020204" pitchFamily="34" charset="0"/>
                <a:cs typeface="Arial" panose="020B0604020202020204" pitchFamily="34" charset="0"/>
              </a:rPr>
              <a:t>Teachers are also available for an informal discussion after school, once the children have been dismissed.  </a:t>
            </a:r>
          </a:p>
          <a:p>
            <a:endParaRPr lang="en-GB"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5286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9399-6E4A-ED65-D5BE-83EC44C3F189}"/>
              </a:ext>
            </a:extLst>
          </p:cNvPr>
          <p:cNvSpPr>
            <a:spLocks noGrp="1"/>
          </p:cNvSpPr>
          <p:nvPr>
            <p:ph type="title"/>
          </p:nvPr>
        </p:nvSpPr>
        <p:spPr/>
        <p:txBody>
          <a:bodyPr/>
          <a:lstStyle/>
          <a:p>
            <a:r>
              <a:rPr lang="en-GB" dirty="0">
                <a:latin typeface="Century Gothic" panose="020B0502020202020204" pitchFamily="34" charset="0"/>
              </a:rPr>
              <a:t>Reminders</a:t>
            </a:r>
            <a:r>
              <a:rPr lang="en-GB" dirty="0"/>
              <a:t> </a:t>
            </a:r>
          </a:p>
        </p:txBody>
      </p:sp>
      <p:sp>
        <p:nvSpPr>
          <p:cNvPr id="3" name="Content Placeholder 2">
            <a:extLst>
              <a:ext uri="{FF2B5EF4-FFF2-40B4-BE49-F238E27FC236}">
                <a16:creationId xmlns:a16="http://schemas.microsoft.com/office/drawing/2014/main" id="{35876DCC-1D66-6519-4178-D22B328299D2}"/>
              </a:ext>
            </a:extLst>
          </p:cNvPr>
          <p:cNvSpPr>
            <a:spLocks noGrp="1"/>
          </p:cNvSpPr>
          <p:nvPr>
            <p:ph idx="1"/>
          </p:nvPr>
        </p:nvSpPr>
        <p:spPr>
          <a:xfrm>
            <a:off x="433932" y="1640894"/>
            <a:ext cx="8596668" cy="3880773"/>
          </a:xfrm>
        </p:spPr>
        <p:txBody>
          <a:bodyPr>
            <a:normAutofit lnSpcReduction="10000"/>
          </a:bodyPr>
          <a:lstStyle/>
          <a:p>
            <a:r>
              <a:rPr lang="en-GB" dirty="0">
                <a:latin typeface="Century Gothic" panose="020B0502020202020204" pitchFamily="34" charset="0"/>
              </a:rPr>
              <a:t>The children do not need their own pencil cases as we have plenty of stationary for the children to use in class.</a:t>
            </a:r>
          </a:p>
          <a:p>
            <a:r>
              <a:rPr lang="en-GB" dirty="0">
                <a:latin typeface="Century Gothic" panose="020B0502020202020204" pitchFamily="34" charset="0"/>
              </a:rPr>
              <a:t>Morning work starts at 08.30 and this is an important time for the children to recap previous learning, read with a teacher or complete individual tasks. If possible, the children should arrive in school as close to this time to enable them to access this learning. </a:t>
            </a:r>
          </a:p>
          <a:p>
            <a:r>
              <a:rPr lang="en-GB" dirty="0">
                <a:latin typeface="Century Gothic" panose="020B0502020202020204" pitchFamily="34" charset="0"/>
              </a:rPr>
              <a:t>Please ensure that EVERYTHING brought into school is named. </a:t>
            </a:r>
          </a:p>
          <a:p>
            <a:r>
              <a:rPr lang="en-GB" dirty="0">
                <a:latin typeface="Century Gothic" panose="020B0502020202020204" pitchFamily="34" charset="0"/>
              </a:rPr>
              <a:t>Children to have a water bottle in school each day. </a:t>
            </a:r>
          </a:p>
          <a:p>
            <a:r>
              <a:rPr lang="en-GB" dirty="0">
                <a:latin typeface="Century Gothic" panose="020B0502020202020204" pitchFamily="34" charset="0"/>
              </a:rPr>
              <a:t>The children continue to be provided with a free fruit snack each day.</a:t>
            </a:r>
          </a:p>
          <a:p>
            <a:endParaRPr lang="en-GB" dirty="0">
              <a:latin typeface="Century Gothic" panose="020B0502020202020204" pitchFamily="34" charset="0"/>
            </a:endParaRPr>
          </a:p>
          <a:p>
            <a:pPr marL="0" indent="0">
              <a:buNone/>
            </a:pPr>
            <a:r>
              <a:rPr lang="en-GB" dirty="0">
                <a:latin typeface="Century Gothic" panose="020B0502020202020204" pitchFamily="34" charset="0"/>
              </a:rPr>
              <a:t>Please take the time to read the weekly newsletter to ensure you are kept up to date with year group news. This will be sent on MCAS each Friday. </a:t>
            </a:r>
          </a:p>
          <a:p>
            <a:endParaRPr lang="en-GB" dirty="0">
              <a:latin typeface="Century Gothic" panose="020B0502020202020204" pitchFamily="34" charset="0"/>
            </a:endParaRPr>
          </a:p>
          <a:p>
            <a:endParaRPr lang="en-GB" dirty="0"/>
          </a:p>
        </p:txBody>
      </p:sp>
    </p:spTree>
    <p:extLst>
      <p:ext uri="{BB962C8B-B14F-4D97-AF65-F5344CB8AC3E}">
        <p14:creationId xmlns:p14="http://schemas.microsoft.com/office/powerpoint/2010/main" val="3412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49" y="133483"/>
            <a:ext cx="9404723" cy="1400530"/>
          </a:xfrm>
        </p:spPr>
        <p:txBody>
          <a:bodyPr/>
          <a:lstStyle/>
          <a:p>
            <a:r>
              <a:rPr lang="en-GB" dirty="0"/>
              <a:t>Teachers</a:t>
            </a:r>
          </a:p>
        </p:txBody>
      </p:sp>
      <p:sp>
        <p:nvSpPr>
          <p:cNvPr id="9" name="TextBox 8"/>
          <p:cNvSpPr txBox="1"/>
          <p:nvPr/>
        </p:nvSpPr>
        <p:spPr>
          <a:xfrm>
            <a:off x="5594961" y="1127507"/>
            <a:ext cx="2602086" cy="923330"/>
          </a:xfrm>
          <a:prstGeom prst="rect">
            <a:avLst/>
          </a:prstGeom>
          <a:noFill/>
        </p:spPr>
        <p:txBody>
          <a:bodyPr wrap="square" rtlCol="0">
            <a:spAutoFit/>
          </a:bodyPr>
          <a:lstStyle/>
          <a:p>
            <a:r>
              <a:rPr lang="en-GB" dirty="0">
                <a:latin typeface="Century Gothic" panose="020B0502020202020204" pitchFamily="34" charset="0"/>
              </a:rPr>
              <a:t>Miss Tribe</a:t>
            </a:r>
          </a:p>
          <a:p>
            <a:r>
              <a:rPr lang="en-GB" dirty="0">
                <a:latin typeface="Century Gothic" panose="020B0502020202020204" pitchFamily="34" charset="0"/>
              </a:rPr>
              <a:t>Rabbits class teacher</a:t>
            </a:r>
          </a:p>
          <a:p>
            <a:r>
              <a:rPr lang="en-GB" b="1" dirty="0">
                <a:latin typeface="Century Gothic" panose="020B0502020202020204" pitchFamily="34" charset="0"/>
              </a:rPr>
              <a:t>KS1 coordinator</a:t>
            </a:r>
          </a:p>
        </p:txBody>
      </p:sp>
      <p:sp>
        <p:nvSpPr>
          <p:cNvPr id="10" name="TextBox 9"/>
          <p:cNvSpPr txBox="1"/>
          <p:nvPr/>
        </p:nvSpPr>
        <p:spPr>
          <a:xfrm>
            <a:off x="9706282" y="3146207"/>
            <a:ext cx="2251663" cy="1200329"/>
          </a:xfrm>
          <a:prstGeom prst="rect">
            <a:avLst/>
          </a:prstGeom>
          <a:noFill/>
        </p:spPr>
        <p:txBody>
          <a:bodyPr wrap="square" rtlCol="0">
            <a:spAutoFit/>
          </a:bodyPr>
          <a:lstStyle/>
          <a:p>
            <a:r>
              <a:rPr lang="en-GB" dirty="0">
                <a:latin typeface="Century Gothic" panose="020B0502020202020204" pitchFamily="34" charset="0"/>
              </a:rPr>
              <a:t>Miss Ross – Dreher Ladybirds class  teacher</a:t>
            </a:r>
          </a:p>
          <a:p>
            <a:r>
              <a:rPr lang="en-GB" dirty="0">
                <a:latin typeface="Century Gothic" panose="020B0502020202020204" pitchFamily="34" charset="0"/>
              </a:rPr>
              <a:t>Year lead</a:t>
            </a:r>
          </a:p>
        </p:txBody>
      </p:sp>
      <p:sp>
        <p:nvSpPr>
          <p:cNvPr id="11" name="TextBox 10"/>
          <p:cNvSpPr txBox="1"/>
          <p:nvPr/>
        </p:nvSpPr>
        <p:spPr>
          <a:xfrm>
            <a:off x="1653365" y="5140984"/>
            <a:ext cx="2622345" cy="1477328"/>
          </a:xfrm>
          <a:prstGeom prst="rect">
            <a:avLst/>
          </a:prstGeom>
          <a:noFill/>
        </p:spPr>
        <p:txBody>
          <a:bodyPr wrap="square" rtlCol="0">
            <a:spAutoFit/>
          </a:bodyPr>
          <a:lstStyle/>
          <a:p>
            <a:r>
              <a:rPr lang="en-GB" dirty="0">
                <a:latin typeface="Century Gothic" panose="020B0502020202020204" pitchFamily="34" charset="0"/>
              </a:rPr>
              <a:t>Miss Burns</a:t>
            </a:r>
          </a:p>
          <a:p>
            <a:r>
              <a:rPr lang="en-GB" dirty="0">
                <a:latin typeface="Century Gothic" panose="020B0502020202020204" pitchFamily="34" charset="0"/>
              </a:rPr>
              <a:t>Butterflies class teacher</a:t>
            </a:r>
          </a:p>
          <a:p>
            <a:r>
              <a:rPr lang="en-GB" dirty="0">
                <a:latin typeface="Century Gothic" panose="020B0502020202020204" pitchFamily="34" charset="0"/>
              </a:rPr>
              <a:t>Weds afternoon - Fri</a:t>
            </a:r>
          </a:p>
          <a:p>
            <a:endParaRPr lang="en-GB" b="1" dirty="0">
              <a:latin typeface="Century Gothic" panose="020B0502020202020204" pitchFamily="34" charset="0"/>
            </a:endParaRPr>
          </a:p>
        </p:txBody>
      </p:sp>
      <p:sp>
        <p:nvSpPr>
          <p:cNvPr id="12" name="TextBox 11"/>
          <p:cNvSpPr txBox="1"/>
          <p:nvPr/>
        </p:nvSpPr>
        <p:spPr>
          <a:xfrm>
            <a:off x="1692377" y="3284652"/>
            <a:ext cx="1940842" cy="1200329"/>
          </a:xfrm>
          <a:prstGeom prst="rect">
            <a:avLst/>
          </a:prstGeom>
          <a:noFill/>
        </p:spPr>
        <p:txBody>
          <a:bodyPr wrap="square" rtlCol="0">
            <a:spAutoFit/>
          </a:bodyPr>
          <a:lstStyle/>
          <a:p>
            <a:r>
              <a:rPr lang="en-GB" dirty="0">
                <a:latin typeface="Century Gothic" panose="020B0502020202020204" pitchFamily="34" charset="0"/>
              </a:rPr>
              <a:t>Mrs </a:t>
            </a:r>
            <a:r>
              <a:rPr lang="en-GB" dirty="0" err="1">
                <a:latin typeface="Century Gothic" panose="020B0502020202020204" pitchFamily="34" charset="0"/>
              </a:rPr>
              <a:t>Elston</a:t>
            </a:r>
            <a:endParaRPr lang="en-GB" dirty="0">
              <a:latin typeface="Century Gothic" panose="020B0502020202020204" pitchFamily="34" charset="0"/>
            </a:endParaRPr>
          </a:p>
          <a:p>
            <a:r>
              <a:rPr lang="en-GB" dirty="0">
                <a:latin typeface="Century Gothic" panose="020B0502020202020204" pitchFamily="34" charset="0"/>
              </a:rPr>
              <a:t>Butterflies class teacher</a:t>
            </a:r>
          </a:p>
          <a:p>
            <a:r>
              <a:rPr lang="en-GB" dirty="0">
                <a:latin typeface="Century Gothic" panose="020B0502020202020204" pitchFamily="34" charset="0"/>
              </a:rPr>
              <a:t>Mon – Weds </a:t>
            </a:r>
          </a:p>
        </p:txBody>
      </p:sp>
      <p:sp>
        <p:nvSpPr>
          <p:cNvPr id="13" name="TextBox 12"/>
          <p:cNvSpPr txBox="1"/>
          <p:nvPr/>
        </p:nvSpPr>
        <p:spPr>
          <a:xfrm>
            <a:off x="1655785" y="1210847"/>
            <a:ext cx="2292366" cy="1754326"/>
          </a:xfrm>
          <a:prstGeom prst="rect">
            <a:avLst/>
          </a:prstGeom>
          <a:noFill/>
        </p:spPr>
        <p:txBody>
          <a:bodyPr wrap="square" rtlCol="0">
            <a:spAutoFit/>
          </a:bodyPr>
          <a:lstStyle/>
          <a:p>
            <a:r>
              <a:rPr lang="en-GB" dirty="0">
                <a:latin typeface="Century Gothic" panose="020B0502020202020204" pitchFamily="34" charset="0"/>
              </a:rPr>
              <a:t>Miss Greenwood-</a:t>
            </a:r>
          </a:p>
          <a:p>
            <a:r>
              <a:rPr lang="en-GB" dirty="0">
                <a:latin typeface="Century Gothic" panose="020B0502020202020204" pitchFamily="34" charset="0"/>
              </a:rPr>
              <a:t>Rabbits class teacher </a:t>
            </a:r>
            <a:r>
              <a:rPr lang="en-GB" sz="1400" dirty="0">
                <a:latin typeface="Century Gothic" panose="020B0502020202020204" pitchFamily="34" charset="0"/>
              </a:rPr>
              <a:t>(Tuesdays)</a:t>
            </a:r>
          </a:p>
          <a:p>
            <a:r>
              <a:rPr lang="en-GB" dirty="0">
                <a:latin typeface="Century Gothic" panose="020B0502020202020204" pitchFamily="34" charset="0"/>
              </a:rPr>
              <a:t> </a:t>
            </a:r>
            <a:r>
              <a:rPr lang="en-GB" b="1" dirty="0">
                <a:latin typeface="Century Gothic" panose="020B0502020202020204" pitchFamily="34" charset="0"/>
              </a:rPr>
              <a:t>EYFS / Key Stage 1 Lead</a:t>
            </a:r>
          </a:p>
          <a:p>
            <a:endParaRPr lang="en-GB" b="1" dirty="0"/>
          </a:p>
        </p:txBody>
      </p:sp>
      <p:sp>
        <p:nvSpPr>
          <p:cNvPr id="15" name="TextBox 14"/>
          <p:cNvSpPr txBox="1"/>
          <p:nvPr/>
        </p:nvSpPr>
        <p:spPr>
          <a:xfrm>
            <a:off x="5711955" y="5154154"/>
            <a:ext cx="1940842" cy="923330"/>
          </a:xfrm>
          <a:prstGeom prst="rect">
            <a:avLst/>
          </a:prstGeom>
          <a:noFill/>
        </p:spPr>
        <p:txBody>
          <a:bodyPr wrap="square" rtlCol="0">
            <a:spAutoFit/>
          </a:bodyPr>
          <a:lstStyle/>
          <a:p>
            <a:r>
              <a:rPr lang="en-GB" dirty="0">
                <a:latin typeface="Century Gothic" panose="020B0502020202020204" pitchFamily="34" charset="0"/>
              </a:rPr>
              <a:t>Mrs Frith</a:t>
            </a:r>
          </a:p>
          <a:p>
            <a:r>
              <a:rPr lang="en-GB" dirty="0">
                <a:latin typeface="Century Gothic" panose="020B0502020202020204" pitchFamily="34" charset="0"/>
              </a:rPr>
              <a:t>Bumblebees class teacher</a:t>
            </a:r>
          </a:p>
        </p:txBody>
      </p:sp>
      <p:sp>
        <p:nvSpPr>
          <p:cNvPr id="16" name="TextBox 15"/>
          <p:cNvSpPr txBox="1"/>
          <p:nvPr/>
        </p:nvSpPr>
        <p:spPr>
          <a:xfrm>
            <a:off x="5594961" y="3119735"/>
            <a:ext cx="2057836" cy="923330"/>
          </a:xfrm>
          <a:prstGeom prst="rect">
            <a:avLst/>
          </a:prstGeom>
          <a:noFill/>
        </p:spPr>
        <p:txBody>
          <a:bodyPr wrap="square" rtlCol="0">
            <a:spAutoFit/>
          </a:bodyPr>
          <a:lstStyle/>
          <a:p>
            <a:r>
              <a:rPr lang="en-GB" dirty="0">
                <a:latin typeface="Century Gothic" panose="020B0502020202020204" pitchFamily="34" charset="0"/>
              </a:rPr>
              <a:t>Mrs Harvey</a:t>
            </a:r>
          </a:p>
          <a:p>
            <a:r>
              <a:rPr lang="en-GB" dirty="0">
                <a:latin typeface="Century Gothic" panose="020B0502020202020204" pitchFamily="34" charset="0"/>
              </a:rPr>
              <a:t>Bumblebees class teacher</a:t>
            </a:r>
          </a:p>
        </p:txBody>
      </p:sp>
      <p:pic>
        <p:nvPicPr>
          <p:cNvPr id="5" name="Picture 4">
            <a:extLst>
              <a:ext uri="{FF2B5EF4-FFF2-40B4-BE49-F238E27FC236}">
                <a16:creationId xmlns:a16="http://schemas.microsoft.com/office/drawing/2014/main" id="{82811FBD-9A69-F953-3EA7-78896AB7316F}"/>
              </a:ext>
            </a:extLst>
          </p:cNvPr>
          <p:cNvPicPr>
            <a:picLocks noChangeAspect="1"/>
          </p:cNvPicPr>
          <p:nvPr/>
        </p:nvPicPr>
        <p:blipFill>
          <a:blip r:embed="rId2"/>
          <a:stretch>
            <a:fillRect/>
          </a:stretch>
        </p:blipFill>
        <p:spPr>
          <a:xfrm>
            <a:off x="10516013" y="135"/>
            <a:ext cx="1753451" cy="1572059"/>
          </a:xfrm>
          <a:prstGeom prst="rect">
            <a:avLst/>
          </a:prstGeom>
        </p:spPr>
      </p:pic>
      <p:sp>
        <p:nvSpPr>
          <p:cNvPr id="3" name="TextBox 2">
            <a:extLst>
              <a:ext uri="{FF2B5EF4-FFF2-40B4-BE49-F238E27FC236}">
                <a16:creationId xmlns:a16="http://schemas.microsoft.com/office/drawing/2014/main" id="{654CD738-8CCB-9A8F-B97D-1F4D97497B05}"/>
              </a:ext>
            </a:extLst>
          </p:cNvPr>
          <p:cNvSpPr txBox="1"/>
          <p:nvPr/>
        </p:nvSpPr>
        <p:spPr>
          <a:xfrm>
            <a:off x="9706281" y="5140984"/>
            <a:ext cx="2251663" cy="923330"/>
          </a:xfrm>
          <a:prstGeom prst="rect">
            <a:avLst/>
          </a:prstGeom>
          <a:noFill/>
        </p:spPr>
        <p:txBody>
          <a:bodyPr wrap="square" rtlCol="0">
            <a:spAutoFit/>
          </a:bodyPr>
          <a:lstStyle/>
          <a:p>
            <a:r>
              <a:rPr lang="en-GB" dirty="0">
                <a:latin typeface="Century Gothic" panose="020B0502020202020204" pitchFamily="34" charset="0"/>
              </a:rPr>
              <a:t>Mrs Marwaha</a:t>
            </a:r>
          </a:p>
          <a:p>
            <a:r>
              <a:rPr lang="en-GB" dirty="0">
                <a:latin typeface="Century Gothic" panose="020B0502020202020204" pitchFamily="34" charset="0"/>
              </a:rPr>
              <a:t>English and maths support teacher</a:t>
            </a:r>
          </a:p>
        </p:txBody>
      </p:sp>
      <p:pic>
        <p:nvPicPr>
          <p:cNvPr id="3076" name="Picture 4">
            <a:extLst>
              <a:ext uri="{FF2B5EF4-FFF2-40B4-BE49-F238E27FC236}">
                <a16:creationId xmlns:a16="http://schemas.microsoft.com/office/drawing/2014/main" id="{37B2EA2D-281D-3BD5-4811-30B82CB67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362" y="4592320"/>
            <a:ext cx="1355225" cy="17398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a:extLst>
              <a:ext uri="{FF2B5EF4-FFF2-40B4-BE49-F238E27FC236}">
                <a16:creationId xmlns:a16="http://schemas.microsoft.com/office/drawing/2014/main" id="{BE338A7E-3D81-C31D-C315-21B1969B0AB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4E3AB1CD-243C-C3D2-B148-0C2F8CCC2DAB}"/>
              </a:ext>
            </a:extLst>
          </p:cNvPr>
          <p:cNvPicPr>
            <a:picLocks noChangeAspect="1"/>
          </p:cNvPicPr>
          <p:nvPr/>
        </p:nvPicPr>
        <p:blipFill>
          <a:blip r:embed="rId4"/>
          <a:stretch>
            <a:fillRect/>
          </a:stretch>
        </p:blipFill>
        <p:spPr>
          <a:xfrm>
            <a:off x="4201719" y="747730"/>
            <a:ext cx="1339866" cy="1786487"/>
          </a:xfrm>
          <a:prstGeom prst="rect">
            <a:avLst/>
          </a:prstGeom>
        </p:spPr>
      </p:pic>
      <p:pic>
        <p:nvPicPr>
          <p:cNvPr id="19" name="Picture 18">
            <a:extLst>
              <a:ext uri="{FF2B5EF4-FFF2-40B4-BE49-F238E27FC236}">
                <a16:creationId xmlns:a16="http://schemas.microsoft.com/office/drawing/2014/main" id="{7A11276C-ADD7-307C-79FC-98C55027FF43}"/>
              </a:ext>
            </a:extLst>
          </p:cNvPr>
          <p:cNvPicPr>
            <a:picLocks noChangeAspect="1"/>
          </p:cNvPicPr>
          <p:nvPr/>
        </p:nvPicPr>
        <p:blipFill>
          <a:blip r:embed="rId5"/>
          <a:stretch>
            <a:fillRect/>
          </a:stretch>
        </p:blipFill>
        <p:spPr>
          <a:xfrm>
            <a:off x="174443" y="2794967"/>
            <a:ext cx="1420346" cy="1893795"/>
          </a:xfrm>
          <a:prstGeom prst="rect">
            <a:avLst/>
          </a:prstGeom>
        </p:spPr>
      </p:pic>
      <p:pic>
        <p:nvPicPr>
          <p:cNvPr id="20" name="Picture 19">
            <a:extLst>
              <a:ext uri="{FF2B5EF4-FFF2-40B4-BE49-F238E27FC236}">
                <a16:creationId xmlns:a16="http://schemas.microsoft.com/office/drawing/2014/main" id="{2A2C4E89-B85C-B64B-632C-29A0423029E4}"/>
              </a:ext>
            </a:extLst>
          </p:cNvPr>
          <p:cNvPicPr>
            <a:picLocks noChangeAspect="1"/>
          </p:cNvPicPr>
          <p:nvPr/>
        </p:nvPicPr>
        <p:blipFill>
          <a:blip r:embed="rId6"/>
          <a:stretch>
            <a:fillRect/>
          </a:stretch>
        </p:blipFill>
        <p:spPr>
          <a:xfrm>
            <a:off x="8063362" y="2461920"/>
            <a:ext cx="1339865" cy="1786487"/>
          </a:xfrm>
          <a:prstGeom prst="rect">
            <a:avLst/>
          </a:prstGeom>
        </p:spPr>
      </p:pic>
      <p:pic>
        <p:nvPicPr>
          <p:cNvPr id="21" name="Picture 20">
            <a:extLst>
              <a:ext uri="{FF2B5EF4-FFF2-40B4-BE49-F238E27FC236}">
                <a16:creationId xmlns:a16="http://schemas.microsoft.com/office/drawing/2014/main" id="{1300F64A-0F3A-DA55-183A-66D1E3A5FD1F}"/>
              </a:ext>
            </a:extLst>
          </p:cNvPr>
          <p:cNvPicPr>
            <a:picLocks noChangeAspect="1"/>
          </p:cNvPicPr>
          <p:nvPr/>
        </p:nvPicPr>
        <p:blipFill>
          <a:blip r:embed="rId7"/>
          <a:stretch>
            <a:fillRect/>
          </a:stretch>
        </p:blipFill>
        <p:spPr>
          <a:xfrm>
            <a:off x="230156" y="781686"/>
            <a:ext cx="1339866" cy="1786488"/>
          </a:xfrm>
          <a:prstGeom prst="rect">
            <a:avLst/>
          </a:prstGeom>
        </p:spPr>
      </p:pic>
      <p:pic>
        <p:nvPicPr>
          <p:cNvPr id="22" name="Picture 2">
            <a:extLst>
              <a:ext uri="{FF2B5EF4-FFF2-40B4-BE49-F238E27FC236}">
                <a16:creationId xmlns:a16="http://schemas.microsoft.com/office/drawing/2014/main" id="{E4909226-36BB-4F58-86B5-EE8C417F50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8706" y="4592320"/>
            <a:ext cx="1396256" cy="18348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2C04AB6-DB6A-4CD2-A131-26CA95C8BF0E}"/>
              </a:ext>
            </a:extLst>
          </p:cNvPr>
          <p:cNvPicPr>
            <a:picLocks noChangeAspect="1"/>
          </p:cNvPicPr>
          <p:nvPr/>
        </p:nvPicPr>
        <p:blipFill>
          <a:blip r:embed="rId9"/>
          <a:stretch>
            <a:fillRect/>
          </a:stretch>
        </p:blipFill>
        <p:spPr>
          <a:xfrm>
            <a:off x="4214855" y="2704129"/>
            <a:ext cx="1339865" cy="1762980"/>
          </a:xfrm>
          <a:prstGeom prst="rect">
            <a:avLst/>
          </a:prstGeom>
        </p:spPr>
      </p:pic>
    </p:spTree>
    <p:extLst>
      <p:ext uri="{BB962C8B-B14F-4D97-AF65-F5344CB8AC3E}">
        <p14:creationId xmlns:p14="http://schemas.microsoft.com/office/powerpoint/2010/main" val="390969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r>
              <a:rPr lang="en-GB" dirty="0"/>
              <a:t>Adults across Year 1</a:t>
            </a:r>
          </a:p>
        </p:txBody>
      </p:sp>
      <p:sp>
        <p:nvSpPr>
          <p:cNvPr id="5" name="TextBox 4"/>
          <p:cNvSpPr txBox="1"/>
          <p:nvPr/>
        </p:nvSpPr>
        <p:spPr>
          <a:xfrm>
            <a:off x="2074362" y="1932901"/>
            <a:ext cx="2434368" cy="646331"/>
          </a:xfrm>
          <a:prstGeom prst="rect">
            <a:avLst/>
          </a:prstGeom>
          <a:noFill/>
        </p:spPr>
        <p:txBody>
          <a:bodyPr wrap="square" rtlCol="0">
            <a:spAutoFit/>
          </a:bodyPr>
          <a:lstStyle/>
          <a:p>
            <a:r>
              <a:rPr lang="en-GB" dirty="0">
                <a:latin typeface="Century Gothic" panose="020B0502020202020204" pitchFamily="34" charset="0"/>
              </a:rPr>
              <a:t>Mrs Eason</a:t>
            </a:r>
          </a:p>
          <a:p>
            <a:r>
              <a:rPr lang="en-GB" dirty="0">
                <a:latin typeface="Century Gothic" panose="020B0502020202020204" pitchFamily="34" charset="0"/>
              </a:rPr>
              <a:t>Teaching assistant</a:t>
            </a:r>
          </a:p>
        </p:txBody>
      </p:sp>
      <p:sp>
        <p:nvSpPr>
          <p:cNvPr id="7" name="TextBox 6"/>
          <p:cNvSpPr txBox="1"/>
          <p:nvPr/>
        </p:nvSpPr>
        <p:spPr>
          <a:xfrm>
            <a:off x="1970746" y="4519672"/>
            <a:ext cx="2641601" cy="646331"/>
          </a:xfrm>
          <a:prstGeom prst="rect">
            <a:avLst/>
          </a:prstGeom>
          <a:noFill/>
        </p:spPr>
        <p:txBody>
          <a:bodyPr wrap="square" rtlCol="0">
            <a:spAutoFit/>
          </a:bodyPr>
          <a:lstStyle/>
          <a:p>
            <a:r>
              <a:rPr lang="en-GB" dirty="0">
                <a:latin typeface="Century Gothic" panose="020B0502020202020204" pitchFamily="34" charset="0"/>
              </a:rPr>
              <a:t>Miss Robertson</a:t>
            </a:r>
          </a:p>
          <a:p>
            <a:r>
              <a:rPr lang="en-GB" dirty="0">
                <a:latin typeface="Century Gothic" panose="020B0502020202020204" pitchFamily="34" charset="0"/>
              </a:rPr>
              <a:t>Teaching assistant</a:t>
            </a:r>
          </a:p>
        </p:txBody>
      </p:sp>
      <p:pic>
        <p:nvPicPr>
          <p:cNvPr id="11" name="Picture 10">
            <a:extLst>
              <a:ext uri="{FF2B5EF4-FFF2-40B4-BE49-F238E27FC236}">
                <a16:creationId xmlns:a16="http://schemas.microsoft.com/office/drawing/2014/main" id="{73C1B037-8F0D-B10E-33E5-5E8BB39C66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sp>
        <p:nvSpPr>
          <p:cNvPr id="3" name="AutoShape 2">
            <a:extLst>
              <a:ext uri="{FF2B5EF4-FFF2-40B4-BE49-F238E27FC236}">
                <a16:creationId xmlns:a16="http://schemas.microsoft.com/office/drawing/2014/main" id="{B68F9439-5B13-16CD-3443-1BAFC41EE8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a:extLst>
              <a:ext uri="{FF2B5EF4-FFF2-40B4-BE49-F238E27FC236}">
                <a16:creationId xmlns:a16="http://schemas.microsoft.com/office/drawing/2014/main" id="{C5F9AE6C-9D66-521D-2ADD-2CEFBF37C8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a:extLst>
              <a:ext uri="{FF2B5EF4-FFF2-40B4-BE49-F238E27FC236}">
                <a16:creationId xmlns:a16="http://schemas.microsoft.com/office/drawing/2014/main" id="{F93658AD-D3F5-BB8B-A1E2-0387EA6E7F7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851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Drop off and pick up</a:t>
            </a:r>
          </a:p>
        </p:txBody>
      </p:sp>
      <p:sp>
        <p:nvSpPr>
          <p:cNvPr id="3" name="Content Placeholder 2"/>
          <p:cNvSpPr>
            <a:spLocks noGrp="1"/>
          </p:cNvSpPr>
          <p:nvPr>
            <p:ph idx="1"/>
          </p:nvPr>
        </p:nvSpPr>
        <p:spPr>
          <a:xfrm>
            <a:off x="209115" y="1388462"/>
            <a:ext cx="5698545" cy="4195481"/>
          </a:xfrm>
        </p:spPr>
        <p:txBody>
          <a:bodyPr>
            <a:normAutofit/>
          </a:bodyPr>
          <a:lstStyle/>
          <a:p>
            <a:pPr marL="0" indent="0">
              <a:buNone/>
            </a:pPr>
            <a:r>
              <a:rPr lang="en-GB" sz="1600" dirty="0">
                <a:latin typeface="Century Gothic" panose="020B0502020202020204" pitchFamily="34" charset="0"/>
              </a:rPr>
              <a:t>The children can arrive at school between 08.35 – 08.45 where they will complete morning work. We encourage children to arrive as early as they can so this learning can be completed and they can settle into their day. </a:t>
            </a:r>
          </a:p>
          <a:p>
            <a:pPr marL="0" indent="0">
              <a:buNone/>
            </a:pPr>
            <a:r>
              <a:rPr lang="en-GB" sz="1600" dirty="0">
                <a:latin typeface="Century Gothic" panose="020B0502020202020204" pitchFamily="34" charset="0"/>
              </a:rPr>
              <a:t>The children will say goodbye in the main playground  and enter up the stairs, through the white door. </a:t>
            </a:r>
          </a:p>
        </p:txBody>
      </p:sp>
      <p:sp>
        <p:nvSpPr>
          <p:cNvPr id="5" name="Content Placeholder 2">
            <a:extLst>
              <a:ext uri="{FF2B5EF4-FFF2-40B4-BE49-F238E27FC236}">
                <a16:creationId xmlns:a16="http://schemas.microsoft.com/office/drawing/2014/main" id="{4729BF85-CB89-CB36-6F78-0BDC4FFC57E0}"/>
              </a:ext>
            </a:extLst>
          </p:cNvPr>
          <p:cNvSpPr txBox="1">
            <a:spLocks/>
          </p:cNvSpPr>
          <p:nvPr/>
        </p:nvSpPr>
        <p:spPr>
          <a:xfrm>
            <a:off x="6096000" y="1331259"/>
            <a:ext cx="5698545" cy="51353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1600" dirty="0">
                <a:latin typeface="Century Gothic" panose="020B0502020202020204" pitchFamily="34" charset="0"/>
              </a:rPr>
              <a:t>The school gates will open at 3.10pm for collection. </a:t>
            </a:r>
          </a:p>
          <a:p>
            <a:pPr marL="0" indent="0">
              <a:buFont typeface="Wingdings 3" charset="2"/>
              <a:buNone/>
            </a:pPr>
            <a:r>
              <a:rPr lang="en-GB" sz="1600" dirty="0">
                <a:latin typeface="Century Gothic" panose="020B0502020202020204" pitchFamily="34" charset="0"/>
              </a:rPr>
              <a:t>All year 1 classes will be lined up in the main playground, close the bike shed area. </a:t>
            </a:r>
          </a:p>
          <a:p>
            <a:pPr marL="0" indent="0">
              <a:buFont typeface="Wingdings 3" charset="2"/>
              <a:buNone/>
            </a:pPr>
            <a:r>
              <a:rPr lang="en-GB" sz="1600" dirty="0">
                <a:latin typeface="Century Gothic" panose="020B0502020202020204" pitchFamily="34" charset="0"/>
              </a:rPr>
              <a:t>Please wait for the class teacher to dismiss the children one by one. </a:t>
            </a: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a:p>
            <a:pPr marL="0" indent="0">
              <a:buFont typeface="Wingdings 3" charset="2"/>
              <a:buNone/>
            </a:pPr>
            <a:endParaRPr lang="en-GB" sz="1600" b="1" dirty="0">
              <a:latin typeface="Century Gothic" panose="020B0502020202020204" pitchFamily="34" charset="0"/>
            </a:endParaRPr>
          </a:p>
        </p:txBody>
      </p:sp>
      <p:sp>
        <p:nvSpPr>
          <p:cNvPr id="6" name="TextBox 5">
            <a:extLst>
              <a:ext uri="{FF2B5EF4-FFF2-40B4-BE49-F238E27FC236}">
                <a16:creationId xmlns:a16="http://schemas.microsoft.com/office/drawing/2014/main" id="{D51656A1-07BC-F94C-7EC7-653B2AD00C45}"/>
              </a:ext>
            </a:extLst>
          </p:cNvPr>
          <p:cNvSpPr txBox="1"/>
          <p:nvPr/>
        </p:nvSpPr>
        <p:spPr>
          <a:xfrm>
            <a:off x="2952710" y="5543254"/>
            <a:ext cx="6098240" cy="923330"/>
          </a:xfrm>
          <a:prstGeom prst="rect">
            <a:avLst/>
          </a:prstGeom>
          <a:noFill/>
        </p:spPr>
        <p:txBody>
          <a:bodyPr wrap="square">
            <a:spAutoFit/>
          </a:bodyPr>
          <a:lstStyle/>
          <a:p>
            <a:pPr marL="0" indent="0">
              <a:buFont typeface="Wingdings 3" charset="2"/>
              <a:buNone/>
            </a:pPr>
            <a:r>
              <a:rPr lang="en-GB" sz="1800" b="1" dirty="0">
                <a:latin typeface="Century Gothic" panose="020B0502020202020204" pitchFamily="34" charset="0"/>
              </a:rPr>
              <a:t>If you wish to speak to the class teacher, please wait until all the children have been dismissed and they will happily do so at this point. </a:t>
            </a:r>
          </a:p>
        </p:txBody>
      </p:sp>
    </p:spTree>
    <p:extLst>
      <p:ext uri="{BB962C8B-B14F-4D97-AF65-F5344CB8AC3E}">
        <p14:creationId xmlns:p14="http://schemas.microsoft.com/office/powerpoint/2010/main" val="181044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Behaviour expectations</a:t>
            </a:r>
          </a:p>
        </p:txBody>
      </p:sp>
      <p:sp>
        <p:nvSpPr>
          <p:cNvPr id="3" name="Content Placeholder 2"/>
          <p:cNvSpPr>
            <a:spLocks noGrp="1"/>
          </p:cNvSpPr>
          <p:nvPr>
            <p:ph idx="1"/>
          </p:nvPr>
        </p:nvSpPr>
        <p:spPr>
          <a:xfrm>
            <a:off x="1622728" y="4008211"/>
            <a:ext cx="8946541" cy="2915322"/>
          </a:xfrm>
        </p:spPr>
        <p:txBody>
          <a:bodyPr>
            <a:normAutofit/>
          </a:bodyPr>
          <a:lstStyle/>
          <a:p>
            <a:pPr rtl="0">
              <a:spcBef>
                <a:spcPts val="0"/>
              </a:spcBef>
              <a:spcAft>
                <a:spcPts val="0"/>
              </a:spcAft>
            </a:pPr>
            <a:r>
              <a:rPr lang="en-GB" sz="1800" b="0" i="0" u="none" strike="noStrike" dirty="0">
                <a:solidFill>
                  <a:srgbClr val="000000"/>
                </a:solidFill>
                <a:effectLst/>
                <a:latin typeface="Century Gothic" panose="020B0502020202020204" pitchFamily="34" charset="0"/>
              </a:rPr>
              <a:t>In year 1, we use a behaviour chart consisting of five stages. </a:t>
            </a:r>
            <a:endParaRPr lang="en-GB" dirty="0"/>
          </a:p>
          <a:p>
            <a:pPr rtl="0">
              <a:spcBef>
                <a:spcPts val="0"/>
              </a:spcBef>
              <a:spcAft>
                <a:spcPts val="0"/>
              </a:spcAft>
            </a:pPr>
            <a:r>
              <a:rPr lang="en-GB" sz="1800" b="0" i="0" u="none" strike="noStrike" dirty="0">
                <a:solidFill>
                  <a:srgbClr val="000000"/>
                </a:solidFill>
                <a:effectLst/>
                <a:latin typeface="Century Gothic" panose="020B0502020202020204" pitchFamily="34" charset="0"/>
              </a:rPr>
              <a:t>Everyone starts on the sun everyday, they can reach the rainbow or shooting star through consistent good behaviour or outstanding personal progress. </a:t>
            </a:r>
            <a:endParaRPr lang="en-GB" b="0" dirty="0">
              <a:effectLst/>
            </a:endParaRPr>
          </a:p>
          <a:p>
            <a:r>
              <a:rPr lang="en-GB" sz="1800" b="0" i="0" u="none" strike="noStrike" dirty="0">
                <a:solidFill>
                  <a:srgbClr val="000000"/>
                </a:solidFill>
                <a:effectLst/>
                <a:latin typeface="Century Gothic" panose="020B0502020202020204" pitchFamily="34" charset="0"/>
              </a:rPr>
              <a:t>If a child carries out inappropriate behaviour e.g. consistently talking on the carpet, they will be given a warning and, if the behaviour fails to improve, they will be moved to the white cloud. If the child gets onto the rain cloud, you will be informed by ping or a conversation at the end of the day. </a:t>
            </a:r>
            <a:br>
              <a:rPr lang="en-GB" dirty="0"/>
            </a:br>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112D293E-C79C-8DB9-7096-A48DF1A1EC2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pic>
        <p:nvPicPr>
          <p:cNvPr id="1031" name="Picture 7">
            <a:extLst>
              <a:ext uri="{FF2B5EF4-FFF2-40B4-BE49-F238E27FC236}">
                <a16:creationId xmlns:a16="http://schemas.microsoft.com/office/drawing/2014/main" id="{6E96E064-3002-81EB-A6D6-F65E33D16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646" y="1613127"/>
            <a:ext cx="5093814" cy="15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5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 </a:t>
            </a:r>
          </a:p>
        </p:txBody>
      </p:sp>
      <p:sp>
        <p:nvSpPr>
          <p:cNvPr id="3" name="Content Placeholder 2"/>
          <p:cNvSpPr>
            <a:spLocks noGrp="1"/>
          </p:cNvSpPr>
          <p:nvPr>
            <p:ph idx="1"/>
          </p:nvPr>
        </p:nvSpPr>
        <p:spPr>
          <a:xfrm>
            <a:off x="646111" y="1853248"/>
            <a:ext cx="10966768" cy="4195481"/>
          </a:xfrm>
        </p:spPr>
        <p:txBody>
          <a:bodyPr>
            <a:normAutofit/>
          </a:bodyPr>
          <a:lstStyle/>
          <a:p>
            <a:r>
              <a:rPr lang="en-GB" dirty="0">
                <a:latin typeface="Century Gothic" panose="020B0502020202020204" pitchFamily="34" charset="0"/>
              </a:rPr>
              <a:t>PE lessons will take place on the following days:</a:t>
            </a:r>
          </a:p>
          <a:p>
            <a:endParaRPr lang="en-GB" dirty="0">
              <a:solidFill>
                <a:schemeClr val="accent2"/>
              </a:solidFill>
              <a:latin typeface="Century Gothic" panose="020B0502020202020204" pitchFamily="34" charset="0"/>
            </a:endParaRPr>
          </a:p>
          <a:p>
            <a:pPr marL="0" indent="0">
              <a:buNone/>
            </a:pPr>
            <a:r>
              <a:rPr lang="en-GB" dirty="0">
                <a:solidFill>
                  <a:schemeClr val="accent2"/>
                </a:solidFill>
                <a:latin typeface="Century Gothic" panose="020B0502020202020204" pitchFamily="34" charset="0"/>
              </a:rPr>
              <a:t>Ladybirds – Wednesday &amp; Thursday</a:t>
            </a:r>
          </a:p>
          <a:p>
            <a:pPr marL="0" indent="0">
              <a:buNone/>
            </a:pPr>
            <a:r>
              <a:rPr lang="en-GB" dirty="0">
                <a:solidFill>
                  <a:schemeClr val="accent2"/>
                </a:solidFill>
                <a:latin typeface="Century Gothic" panose="020B0502020202020204" pitchFamily="34" charset="0"/>
              </a:rPr>
              <a:t>Bumblebees – Wednesday &amp; Thursday</a:t>
            </a:r>
          </a:p>
          <a:p>
            <a:pPr marL="0" indent="0">
              <a:buNone/>
            </a:pPr>
            <a:r>
              <a:rPr lang="en-GB" dirty="0">
                <a:solidFill>
                  <a:schemeClr val="accent2"/>
                </a:solidFill>
                <a:latin typeface="Century Gothic" panose="020B0502020202020204" pitchFamily="34" charset="0"/>
              </a:rPr>
              <a:t>Butterflies – Monday &amp; Tuesday </a:t>
            </a:r>
            <a:endParaRPr lang="en-GB" b="1" dirty="0">
              <a:solidFill>
                <a:schemeClr val="accent1">
                  <a:lumMod val="40000"/>
                  <a:lumOff val="60000"/>
                </a:schemeClr>
              </a:solidFill>
              <a:latin typeface="Century Gothic" panose="020B0502020202020204" pitchFamily="34" charset="0"/>
            </a:endParaRPr>
          </a:p>
          <a:p>
            <a:pPr marL="0" indent="0">
              <a:buNone/>
            </a:pPr>
            <a:r>
              <a:rPr lang="en-GB" b="1" dirty="0">
                <a:solidFill>
                  <a:schemeClr val="accent2"/>
                </a:solidFill>
                <a:latin typeface="Century Gothic" panose="020B0502020202020204" pitchFamily="34" charset="0"/>
              </a:rPr>
              <a:t>Please remember that PE kits need to be worn to school on these days.</a:t>
            </a:r>
          </a:p>
          <a:p>
            <a:pPr marL="0" indent="0">
              <a:buNone/>
            </a:pPr>
            <a:r>
              <a:rPr lang="en-GB" b="1" dirty="0">
                <a:solidFill>
                  <a:schemeClr val="accent2"/>
                </a:solidFill>
                <a:latin typeface="Century Gothic" panose="020B0502020202020204" pitchFamily="34" charset="0"/>
              </a:rPr>
              <a:t>Children should not wear earrings to school on these days unless they can remove them independently.  </a:t>
            </a:r>
          </a:p>
          <a:p>
            <a:endParaRPr lang="en-GB" dirty="0">
              <a:solidFill>
                <a:srgbClr val="FF0000"/>
              </a:solidFill>
            </a:endParaRPr>
          </a:p>
        </p:txBody>
      </p:sp>
      <p:pic>
        <p:nvPicPr>
          <p:cNvPr id="4" name="Picture 3">
            <a:extLst>
              <a:ext uri="{FF2B5EF4-FFF2-40B4-BE49-F238E27FC236}">
                <a16:creationId xmlns:a16="http://schemas.microsoft.com/office/drawing/2014/main" id="{6DEAF6F3-9BD3-88BC-1D45-47A430C283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spTree>
    <p:extLst>
      <p:ext uri="{BB962C8B-B14F-4D97-AF65-F5344CB8AC3E}">
        <p14:creationId xmlns:p14="http://schemas.microsoft.com/office/powerpoint/2010/main" val="124982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Topics</a:t>
            </a:r>
          </a:p>
        </p:txBody>
      </p:sp>
      <p:pic>
        <p:nvPicPr>
          <p:cNvPr id="4" name="Picture 3">
            <a:extLst>
              <a:ext uri="{FF2B5EF4-FFF2-40B4-BE49-F238E27FC236}">
                <a16:creationId xmlns:a16="http://schemas.microsoft.com/office/drawing/2014/main" id="{79D97690-4C29-43A0-3D4C-1CF07DDDD94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sp>
        <p:nvSpPr>
          <p:cNvPr id="6" name="TextBox 5">
            <a:extLst>
              <a:ext uri="{FF2B5EF4-FFF2-40B4-BE49-F238E27FC236}">
                <a16:creationId xmlns:a16="http://schemas.microsoft.com/office/drawing/2014/main" id="{B7D5EB42-8ABF-4271-7DC7-4E6E0AFC8D0C}"/>
              </a:ext>
            </a:extLst>
          </p:cNvPr>
          <p:cNvSpPr txBox="1"/>
          <p:nvPr/>
        </p:nvSpPr>
        <p:spPr>
          <a:xfrm>
            <a:off x="408238" y="5922447"/>
            <a:ext cx="10842505" cy="707886"/>
          </a:xfrm>
          <a:prstGeom prst="rect">
            <a:avLst/>
          </a:prstGeom>
          <a:noFill/>
        </p:spPr>
        <p:txBody>
          <a:bodyPr wrap="square" rtlCol="0">
            <a:spAutoFit/>
          </a:bodyPr>
          <a:lstStyle/>
          <a:p>
            <a:endParaRPr lang="en-GB" sz="2000" dirty="0">
              <a:latin typeface="Century Gothic" panose="020B0502020202020204" pitchFamily="34" charset="0"/>
            </a:endParaRPr>
          </a:p>
          <a:p>
            <a:endParaRPr lang="en-GB" sz="2000" dirty="0">
              <a:latin typeface="Century Gothic" panose="020B0502020202020204" pitchFamily="34" charset="0"/>
            </a:endParaRPr>
          </a:p>
        </p:txBody>
      </p:sp>
      <p:pic>
        <p:nvPicPr>
          <p:cNvPr id="3" name="Picture 2">
            <a:extLst>
              <a:ext uri="{FF2B5EF4-FFF2-40B4-BE49-F238E27FC236}">
                <a16:creationId xmlns:a16="http://schemas.microsoft.com/office/drawing/2014/main" id="{2444C813-EE57-4D0C-BA0F-B541C6797DCA}"/>
              </a:ext>
            </a:extLst>
          </p:cNvPr>
          <p:cNvPicPr>
            <a:picLocks noChangeAspect="1"/>
          </p:cNvPicPr>
          <p:nvPr/>
        </p:nvPicPr>
        <p:blipFill>
          <a:blip r:embed="rId4"/>
          <a:stretch>
            <a:fillRect/>
          </a:stretch>
        </p:blipFill>
        <p:spPr>
          <a:xfrm>
            <a:off x="141815" y="2641978"/>
            <a:ext cx="12050185" cy="3174511"/>
          </a:xfrm>
          <a:prstGeom prst="rect">
            <a:avLst/>
          </a:prstGeom>
        </p:spPr>
      </p:pic>
      <p:pic>
        <p:nvPicPr>
          <p:cNvPr id="7" name="Picture 6">
            <a:extLst>
              <a:ext uri="{FF2B5EF4-FFF2-40B4-BE49-F238E27FC236}">
                <a16:creationId xmlns:a16="http://schemas.microsoft.com/office/drawing/2014/main" id="{D25A2F4C-02A9-44B3-A2F5-B03BCE51FE76}"/>
              </a:ext>
            </a:extLst>
          </p:cNvPr>
          <p:cNvPicPr>
            <a:picLocks noChangeAspect="1"/>
          </p:cNvPicPr>
          <p:nvPr/>
        </p:nvPicPr>
        <p:blipFill>
          <a:blip r:embed="rId5"/>
          <a:stretch>
            <a:fillRect/>
          </a:stretch>
        </p:blipFill>
        <p:spPr>
          <a:xfrm>
            <a:off x="1317251" y="2156130"/>
            <a:ext cx="10874749" cy="432869"/>
          </a:xfrm>
          <a:prstGeom prst="rect">
            <a:avLst/>
          </a:prstGeom>
        </p:spPr>
      </p:pic>
    </p:spTree>
    <p:extLst>
      <p:ext uri="{BB962C8B-B14F-4D97-AF65-F5344CB8AC3E}">
        <p14:creationId xmlns:p14="http://schemas.microsoft.com/office/powerpoint/2010/main" val="65674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FD7A-797C-4126-B25F-A16D87FC013A}"/>
              </a:ext>
            </a:extLst>
          </p:cNvPr>
          <p:cNvSpPr>
            <a:spLocks noGrp="1"/>
          </p:cNvSpPr>
          <p:nvPr>
            <p:ph type="title"/>
          </p:nvPr>
        </p:nvSpPr>
        <p:spPr>
          <a:xfrm>
            <a:off x="613539" y="655766"/>
            <a:ext cx="8596668" cy="1320800"/>
          </a:xfrm>
        </p:spPr>
        <p:txBody>
          <a:bodyPr/>
          <a:lstStyle/>
          <a:p>
            <a:r>
              <a:rPr lang="en-GB" dirty="0"/>
              <a:t>Class Assemblies</a:t>
            </a:r>
          </a:p>
        </p:txBody>
      </p:sp>
      <p:sp>
        <p:nvSpPr>
          <p:cNvPr id="3" name="Content Placeholder 2">
            <a:extLst>
              <a:ext uri="{FF2B5EF4-FFF2-40B4-BE49-F238E27FC236}">
                <a16:creationId xmlns:a16="http://schemas.microsoft.com/office/drawing/2014/main" id="{131B5064-31FE-434C-8C0F-F4C4B80CDCDD}"/>
              </a:ext>
            </a:extLst>
          </p:cNvPr>
          <p:cNvSpPr>
            <a:spLocks noGrp="1"/>
          </p:cNvSpPr>
          <p:nvPr>
            <p:ph idx="1"/>
          </p:nvPr>
        </p:nvSpPr>
        <p:spPr>
          <a:xfrm>
            <a:off x="1028209" y="3212416"/>
            <a:ext cx="8596668" cy="2989818"/>
          </a:xfrm>
        </p:spPr>
        <p:txBody>
          <a:bodyPr/>
          <a:lstStyle/>
          <a:p>
            <a:r>
              <a:rPr lang="en-GB" dirty="0"/>
              <a:t>Bumblebees – Thursday 25</a:t>
            </a:r>
            <a:r>
              <a:rPr lang="en-GB" baseline="30000" dirty="0"/>
              <a:t>th</a:t>
            </a:r>
            <a:r>
              <a:rPr lang="en-GB" dirty="0"/>
              <a:t> April 2024</a:t>
            </a:r>
          </a:p>
          <a:p>
            <a:r>
              <a:rPr lang="en-GB" dirty="0"/>
              <a:t>Butterflies – Thursday 2</a:t>
            </a:r>
            <a:r>
              <a:rPr lang="en-GB" baseline="30000" dirty="0"/>
              <a:t>nd</a:t>
            </a:r>
            <a:r>
              <a:rPr lang="en-GB" dirty="0"/>
              <a:t> May 2024</a:t>
            </a:r>
          </a:p>
          <a:p>
            <a:r>
              <a:rPr lang="en-GB" dirty="0"/>
              <a:t>Ladybirds – Thursday 16</a:t>
            </a:r>
            <a:r>
              <a:rPr lang="en-GB" baseline="30000" dirty="0"/>
              <a:t>th</a:t>
            </a:r>
            <a:r>
              <a:rPr lang="en-GB" dirty="0"/>
              <a:t> May 2024</a:t>
            </a:r>
          </a:p>
        </p:txBody>
      </p:sp>
      <p:sp>
        <p:nvSpPr>
          <p:cNvPr id="4" name="Rectangle 3">
            <a:extLst>
              <a:ext uri="{FF2B5EF4-FFF2-40B4-BE49-F238E27FC236}">
                <a16:creationId xmlns:a16="http://schemas.microsoft.com/office/drawing/2014/main" id="{04A5D710-C3E9-41C1-B0F8-2FDADD3F8A15}"/>
              </a:ext>
            </a:extLst>
          </p:cNvPr>
          <p:cNvSpPr/>
          <p:nvPr/>
        </p:nvSpPr>
        <p:spPr>
          <a:xfrm>
            <a:off x="613539" y="1671161"/>
            <a:ext cx="9104619" cy="923330"/>
          </a:xfrm>
          <a:prstGeom prst="rect">
            <a:avLst/>
          </a:prstGeom>
        </p:spPr>
        <p:txBody>
          <a:bodyPr wrap="square">
            <a:spAutoFit/>
          </a:bodyPr>
          <a:lstStyle/>
          <a:p>
            <a:r>
              <a:rPr lang="en-GB" dirty="0">
                <a:latin typeface="Century Gothic" panose="020B0502020202020204" pitchFamily="34" charset="0"/>
              </a:rPr>
              <a:t>Class assemblies will take place in the Central Hall as they did last year. Parents should wait on the playground after drop off and will be let in through the brown double doors for a start time of 9am.  </a:t>
            </a:r>
          </a:p>
        </p:txBody>
      </p:sp>
    </p:spTree>
    <p:extLst>
      <p:ext uri="{BB962C8B-B14F-4D97-AF65-F5344CB8AC3E}">
        <p14:creationId xmlns:p14="http://schemas.microsoft.com/office/powerpoint/2010/main" val="408025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entury Gothic" panose="020B0502020202020204" pitchFamily="34" charset="0"/>
              </a:rPr>
              <a:t>Year 1 Assessments</a:t>
            </a:r>
          </a:p>
        </p:txBody>
      </p:sp>
      <p:sp>
        <p:nvSpPr>
          <p:cNvPr id="5" name="AutoShape 4" descr="https://mail.lgflmail.org/owa/service.svc/s/GetFileAttachment?id=AAMkADllZWQ1YTYwLTRiM2YtNDQ1Yy1iYjZjLTFmNGQ4MjUyNjJiMwBGAAAAAACwIL44smENRLCdN0z%2FRJhVBwDonvzrfunRSLyZLS7%2FAOMJAAAAAAEMAADonvzrfunRSLyZLS7%2FAOMJAAJ2GNqWAAABEgAQAKSz9KwWmEJNvtOOQp6YYu8%3D&amp;X-OWA-CANARY=GImT-bSQq0ybhOz6fVsYLPouC6fUU9gI5R-zqQqA6LWTF5eiRQCBfnQnIVWX0CLC3z7z-zGskOE."/>
          <p:cNvSpPr>
            <a:spLocks noGrp="1" noChangeAspect="1" noChangeArrowheads="1"/>
          </p:cNvSpPr>
          <p:nvPr>
            <p:ph idx="1"/>
          </p:nvPr>
        </p:nvSpPr>
        <p:spPr bwMode="auto">
          <a:xfrm>
            <a:off x="806750" y="1853248"/>
            <a:ext cx="10684210" cy="4195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rtl="0">
              <a:spcBef>
                <a:spcPts val="0"/>
              </a:spcBef>
              <a:spcAft>
                <a:spcPts val="0"/>
              </a:spcAft>
            </a:pPr>
            <a:r>
              <a:rPr lang="en-GB" sz="1800" b="0" i="0" u="none" strike="noStrike" dirty="0">
                <a:solidFill>
                  <a:srgbClr val="000000"/>
                </a:solidFill>
                <a:effectLst/>
                <a:latin typeface="Century Gothic" panose="020B0502020202020204" pitchFamily="34" charset="0"/>
              </a:rPr>
              <a:t>Year 1 children will sit their phonics Screening Check in June. They will have daily phonics lessons to learn new sounds and to consolidate and build upon all their learning from reception. </a:t>
            </a:r>
          </a:p>
          <a:p>
            <a:pPr rtl="0">
              <a:spcBef>
                <a:spcPts val="0"/>
              </a:spcBef>
              <a:spcAft>
                <a:spcPts val="0"/>
              </a:spcAft>
            </a:pPr>
            <a:endParaRPr lang="en-GB" dirty="0"/>
          </a:p>
          <a:p>
            <a:pPr rtl="0">
              <a:spcBef>
                <a:spcPts val="0"/>
              </a:spcBef>
              <a:spcAft>
                <a:spcPts val="0"/>
              </a:spcAft>
            </a:pPr>
            <a:r>
              <a:rPr lang="en-GB" sz="1800" b="0" i="0" u="none" strike="noStrike" dirty="0">
                <a:solidFill>
                  <a:srgbClr val="000000"/>
                </a:solidFill>
                <a:effectLst/>
                <a:latin typeface="Century Gothic" panose="020B0502020202020204" pitchFamily="34" charset="0"/>
              </a:rPr>
              <a:t>We will be sending out further information about the screening and how to best support your child in the coming weeks and throughout the year.  </a:t>
            </a:r>
            <a:endParaRPr lang="en-GB" b="0" dirty="0">
              <a:effectLst/>
            </a:endParaRPr>
          </a:p>
          <a:p>
            <a:pPr marL="0" indent="0">
              <a:buNone/>
            </a:pPr>
            <a:br>
              <a:rPr lang="en-GB" dirty="0"/>
            </a:br>
            <a:br>
              <a:rPr lang="en-GB" b="0" dirty="0">
                <a:effectLst/>
              </a:rPr>
            </a:br>
            <a:r>
              <a:rPr lang="en-GB" sz="2000" b="1" i="0" u="none" strike="noStrike" dirty="0">
                <a:solidFill>
                  <a:srgbClr val="315948"/>
                </a:solidFill>
                <a:effectLst/>
                <a:latin typeface="Century Gothic" panose="020B0502020202020204" pitchFamily="34" charset="0"/>
              </a:rPr>
              <a:t> </a:t>
            </a:r>
            <a:endParaRPr lang="en-GB" b="0" dirty="0">
              <a:effectLst/>
            </a:endParaRPr>
          </a:p>
          <a:p>
            <a:pPr marL="0" indent="0">
              <a:buNone/>
            </a:pP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837086" y="2930732"/>
              <a:ext cx="360" cy="360"/>
            </p14:xfrm>
          </p:contentPart>
        </mc:Choice>
        <mc:Fallback xmlns="">
          <p:pic>
            <p:nvPicPr>
              <p:cNvPr id="4" name="Ink 3"/>
              <p:cNvPicPr/>
              <p:nvPr/>
            </p:nvPicPr>
            <p:blipFill>
              <a:blip r:embed="rId3"/>
              <a:stretch>
                <a:fillRect/>
              </a:stretch>
            </p:blipFill>
            <p:spPr>
              <a:xfrm>
                <a:off x="2821966" y="2915612"/>
                <a:ext cx="30600" cy="30600"/>
              </a:xfrm>
              <a:prstGeom prst="rect">
                <a:avLst/>
              </a:prstGeom>
            </p:spPr>
          </p:pic>
        </mc:Fallback>
      </mc:AlternateContent>
      <p:pic>
        <p:nvPicPr>
          <p:cNvPr id="6" name="Picture 5">
            <a:extLst>
              <a:ext uri="{FF2B5EF4-FFF2-40B4-BE49-F238E27FC236}">
                <a16:creationId xmlns:a16="http://schemas.microsoft.com/office/drawing/2014/main" id="{370F3A70-CB9D-183D-E674-D8165463F7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46" b="90244" l="8197" r="89071">
                        <a14:foregroundMark x1="13661" y1="68902" x2="13661" y2="68902"/>
                        <a14:foregroundMark x1="49180" y1="18902" x2="49180" y2="18902"/>
                        <a14:foregroundMark x1="56831" y1="17073" x2="56831" y2="17073"/>
                        <a14:foregroundMark x1="66667" y1="32927" x2="66667" y2="32927"/>
                        <a14:foregroundMark x1="66667" y1="32927" x2="66667" y2="32927"/>
                        <a14:foregroundMark x1="71585" y1="29878" x2="71585" y2="29878"/>
                        <a14:foregroundMark x1="71585" y1="29878" x2="71585" y2="29878"/>
                        <a14:foregroundMark x1="55191" y1="17683" x2="55191" y2="17683"/>
                        <a14:foregroundMark x1="55191" y1="17683" x2="55191" y2="17683"/>
                        <a14:foregroundMark x1="55191" y1="89024" x2="55191" y2="89024"/>
                        <a14:foregroundMark x1="55191" y1="89024" x2="55191" y2="89024"/>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31707" x2="20765" y2="31707"/>
                        <a14:foregroundMark x1="20765" y1="43902" x2="20765" y2="43902"/>
                        <a14:foregroundMark x1="20765" y1="32317" x2="20765" y2="32317"/>
                        <a14:foregroundMark x1="20765" y1="32317" x2="20765" y2="32317"/>
                        <a14:foregroundMark x1="38798" y1="71341" x2="38798" y2="71341"/>
                        <a14:foregroundMark x1="39344" y1="76829" x2="39344" y2="76829"/>
                        <a14:foregroundMark x1="39344" y1="76829" x2="39344" y2="76829"/>
                        <a14:foregroundMark x1="39344" y1="76829" x2="39344" y2="76829"/>
                        <a14:foregroundMark x1="54098" y1="22561" x2="54098" y2="22561"/>
                        <a14:foregroundMark x1="54098" y1="22561" x2="54098" y2="22561"/>
                        <a14:foregroundMark x1="37705" y1="15854" x2="37705" y2="15854"/>
                        <a14:foregroundMark x1="37705" y1="15854" x2="37705" y2="15854"/>
                        <a14:foregroundMark x1="46995" y1="14634" x2="46995" y2="14634"/>
                        <a14:foregroundMark x1="46995" y1="14634" x2="46995" y2="14634"/>
                        <a14:foregroundMark x1="78142" y1="38415" x2="78142" y2="38415"/>
                        <a14:foregroundMark x1="78142" y1="38415" x2="78142" y2="38415"/>
                        <a14:foregroundMark x1="43716" y1="50000" x2="43716" y2="50000"/>
                        <a14:foregroundMark x1="43716" y1="50000" x2="43716" y2="50000"/>
                        <a14:foregroundMark x1="56284" y1="46951" x2="56284" y2="46951"/>
                        <a14:foregroundMark x1="56284" y1="46951" x2="56284" y2="46951"/>
                        <a14:foregroundMark x1="62842" y1="42073" x2="62842" y2="42073"/>
                        <a14:foregroundMark x1="62842" y1="42073" x2="62842" y2="42073"/>
                        <a14:foregroundMark x1="68852" y1="81098" x2="68852" y2="81098"/>
                        <a14:foregroundMark x1="8743" y1="53049" x2="8743" y2="53049"/>
                        <a14:foregroundMark x1="27322" y1="40854" x2="27322" y2="40854"/>
                        <a14:foregroundMark x1="55738" y1="90244" x2="55738" y2="90244"/>
                      </a14:backgroundRemoval>
                    </a14:imgEffect>
                  </a14:imgLayer>
                </a14:imgProps>
              </a:ext>
            </a:extLst>
          </a:blip>
          <a:stretch>
            <a:fillRect/>
          </a:stretch>
        </p:blipFill>
        <p:spPr>
          <a:xfrm>
            <a:off x="10221654" y="236705"/>
            <a:ext cx="1771682" cy="1587737"/>
          </a:xfrm>
          <a:prstGeom prst="rect">
            <a:avLst/>
          </a:prstGeom>
        </p:spPr>
      </p:pic>
    </p:spTree>
    <p:extLst>
      <p:ext uri="{BB962C8B-B14F-4D97-AF65-F5344CB8AC3E}">
        <p14:creationId xmlns:p14="http://schemas.microsoft.com/office/powerpoint/2010/main" val="2330639132"/>
      </p:ext>
    </p:extLst>
  </p:cSld>
  <p:clrMapOvr>
    <a:masterClrMapping/>
  </p:clrMapOvr>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1434</TotalTime>
  <Words>1043</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Trebuchet MS</vt:lpstr>
      <vt:lpstr>Wingdings 3</vt:lpstr>
      <vt:lpstr>Facet</vt:lpstr>
      <vt:lpstr>Welcome to Year 1!</vt:lpstr>
      <vt:lpstr>Teachers</vt:lpstr>
      <vt:lpstr>Adults across Year 1</vt:lpstr>
      <vt:lpstr>Drop off and pick up</vt:lpstr>
      <vt:lpstr>Behaviour expectations</vt:lpstr>
      <vt:lpstr>PE days </vt:lpstr>
      <vt:lpstr>Topics</vt:lpstr>
      <vt:lpstr>Class Assemblies</vt:lpstr>
      <vt:lpstr>Year 1 Assessments</vt:lpstr>
      <vt:lpstr>Reading </vt:lpstr>
      <vt:lpstr>Reading </vt:lpstr>
      <vt:lpstr>Support at home </vt:lpstr>
      <vt:lpstr>Year group email address – no contact book  year1@woodfieldprimary.com</vt:lpstr>
      <vt:lpstr>Reminders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Jade Allan</dc:creator>
  <cp:lastModifiedBy>Millie Ross-Dreher</cp:lastModifiedBy>
  <cp:revision>68</cp:revision>
  <dcterms:created xsi:type="dcterms:W3CDTF">2020-09-08T08:10:10Z</dcterms:created>
  <dcterms:modified xsi:type="dcterms:W3CDTF">2023-09-07T07:49:52Z</dcterms:modified>
</cp:coreProperties>
</file>