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9"/>
  </p:handoutMasterIdLst>
  <p:sldIdLst>
    <p:sldId id="256" r:id="rId2"/>
    <p:sldId id="258" r:id="rId3"/>
    <p:sldId id="259" r:id="rId4"/>
    <p:sldId id="260" r:id="rId5"/>
    <p:sldId id="264" r:id="rId6"/>
    <p:sldId id="262" r:id="rId7"/>
    <p:sldId id="274" r:id="rId8"/>
    <p:sldId id="263" r:id="rId9"/>
    <p:sldId id="271" r:id="rId10"/>
    <p:sldId id="272" r:id="rId11"/>
    <p:sldId id="268" r:id="rId12"/>
    <p:sldId id="261" r:id="rId13"/>
    <p:sldId id="275" r:id="rId14"/>
    <p:sldId id="276" r:id="rId15"/>
    <p:sldId id="277" r:id="rId16"/>
    <p:sldId id="278" r:id="rId17"/>
    <p:sldId id="279" r:id="rId18"/>
    <p:sldId id="280" r:id="rId19"/>
    <p:sldId id="281" r:id="rId20"/>
    <p:sldId id="282" r:id="rId21"/>
    <p:sldId id="284" r:id="rId22"/>
    <p:sldId id="283" r:id="rId23"/>
    <p:sldId id="285" r:id="rId24"/>
    <p:sldId id="266" r:id="rId25"/>
    <p:sldId id="267" r:id="rId26"/>
    <p:sldId id="286" r:id="rId27"/>
    <p:sldId id="269" r:id="rId2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24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9DB50C1-DC00-4BD8-AE19-38C39780A97C}" type="datetimeFigureOut">
              <a:rPr lang="en-GB" smtClean="0"/>
              <a:t>08/09/2023</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79A68C3-B775-49C7-B5D0-AA377571B2EE}" type="slidenum">
              <a:rPr lang="en-GB" smtClean="0"/>
              <a:t>‹#›</a:t>
            </a:fld>
            <a:endParaRPr lang="en-GB"/>
          </a:p>
        </p:txBody>
      </p:sp>
    </p:spTree>
    <p:extLst>
      <p:ext uri="{BB962C8B-B14F-4D97-AF65-F5344CB8AC3E}">
        <p14:creationId xmlns:p14="http://schemas.microsoft.com/office/powerpoint/2010/main" val="278252150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31707" units="1/cm"/>
          <inkml:channelProperty channel="Y" name="resolution" value="33.3913" units="1/cm"/>
          <inkml:channelProperty channel="T" name="resolution" value="1" units="1/dev"/>
        </inkml:channelProperties>
      </inkml:inkSource>
      <inkml:timestamp xml:id="ts0" timeString="2023-09-04T15:34:33.85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2D980986-4F79-4EE8-AC75-D87214B4BDD4}" emma:medium="tactile" emma:mode="ink">
          <msink:context xmlns:msink="http://schemas.microsoft.com/ink/2010/main" type="writingRegion" rotatedBoundingBox="9071,1233 9086,1233 9086,1248 9071,1248"/>
        </emma:interpretation>
      </emma:emma>
    </inkml:annotationXML>
    <inkml:traceGroup>
      <inkml:annotationXML>
        <emma:emma xmlns:emma="http://www.w3.org/2003/04/emma" version="1.0">
          <emma:interpretation id="{14287E03-43DD-43C8-B0D3-BA217D71F20A}" emma:medium="tactile" emma:mode="ink">
            <msink:context xmlns:msink="http://schemas.microsoft.com/ink/2010/main" type="paragraph" rotatedBoundingBox="9071,1233 9086,1233 9086,1248 9071,1248" alignmentLevel="1"/>
          </emma:interpretation>
        </emma:emma>
      </inkml:annotationXML>
      <inkml:traceGroup>
        <inkml:annotationXML>
          <emma:emma xmlns:emma="http://www.w3.org/2003/04/emma" version="1.0">
            <emma:interpretation id="{5911CB8E-C103-4305-A1A0-CF5A62D9EF50}" emma:medium="tactile" emma:mode="ink">
              <msink:context xmlns:msink="http://schemas.microsoft.com/ink/2010/main" type="line" rotatedBoundingBox="9071,1233 9086,1233 9086,1248 9071,1248"/>
            </emma:interpretation>
          </emma:emma>
        </inkml:annotationXML>
        <inkml:traceGroup>
          <inkml:annotationXML>
            <emma:emma xmlns:emma="http://www.w3.org/2003/04/emma" version="1.0">
              <emma:interpretation id="{09BD154F-41E1-46C6-8272-7FB382D47C97}" emma:medium="tactile" emma:mode="ink">
                <msink:context xmlns:msink="http://schemas.microsoft.com/ink/2010/main" type="inkWord" rotatedBoundingBox="9071,1233 9086,1233 9086,1248 9071,1248"/>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l</emma:literal>
                </emma:interpretation>
                <emma:interpretation id="interp4" emma:lang="" emma:confidence="0">
                  <emma:literal>,</emma:literal>
                </emma:interpretation>
              </emma:one-of>
            </emma:emma>
          </inkml:annotationXML>
          <inkml:trace contextRef="#ctx0" brushRef="#br0">0 0 0</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31707" units="1/cm"/>
          <inkml:channelProperty channel="Y" name="resolution" value="33.3913" units="1/cm"/>
          <inkml:channelProperty channel="T" name="resolution" value="1" units="1/dev"/>
        </inkml:channelProperties>
      </inkml:inkSource>
      <inkml:timestamp xml:id="ts0" timeString="2023-09-04T16:19:59.61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38C7412B-546C-4ADD-95B1-90E585444496}" emma:medium="tactile" emma:mode="ink">
          <msink:context xmlns:msink="http://schemas.microsoft.com/ink/2010/main" type="writingRegion" rotatedBoundingBox="3396,7051 3411,7051 3411,7088 3396,7088"/>
        </emma:interpretation>
      </emma:emma>
    </inkml:annotationXML>
    <inkml:traceGroup>
      <inkml:annotationXML>
        <emma:emma xmlns:emma="http://www.w3.org/2003/04/emma" version="1.0">
          <emma:interpretation id="{1DA9403F-1844-4FA1-94E5-850E51FB38DC}" emma:medium="tactile" emma:mode="ink">
            <msink:context xmlns:msink="http://schemas.microsoft.com/ink/2010/main" type="paragraph" rotatedBoundingBox="3396,7051 3411,7051 3411,7088 3396,7088" alignmentLevel="1"/>
          </emma:interpretation>
        </emma:emma>
      </inkml:annotationXML>
      <inkml:traceGroup>
        <inkml:annotationXML>
          <emma:emma xmlns:emma="http://www.w3.org/2003/04/emma" version="1.0">
            <emma:interpretation id="{3FAB40D5-E2A8-4015-9177-3E3721D075AC}" emma:medium="tactile" emma:mode="ink">
              <msink:context xmlns:msink="http://schemas.microsoft.com/ink/2010/main" type="line" rotatedBoundingBox="3396,7051 3411,7051 3411,7088 3396,7088"/>
            </emma:interpretation>
          </emma:emma>
        </inkml:annotationXML>
        <inkml:traceGroup>
          <inkml:annotationXML>
            <emma:emma xmlns:emma="http://www.w3.org/2003/04/emma" version="1.0">
              <emma:interpretation id="{9E5CF4D0-C18B-4BF7-8A15-532B5ABB3047}" emma:medium="tactile" emma:mode="ink">
                <msink:context xmlns:msink="http://schemas.microsoft.com/ink/2010/main" type="inkWord" rotatedBoundingBox="3396,7051 3411,7051 3411,7088 3396,7088"/>
              </emma:interpretation>
              <emma:one-of disjunction-type="recognition" id="oneOf0">
                <emma:interpretation id="interp0" emma:lang="" emma:confidence="0">
                  <emma:literal>I</emma:literal>
                </emma:interpretation>
                <emma:interpretation id="interp1" emma:lang="" emma:confidence="0">
                  <emma:literal>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1</emma:literal>
                </emma:interpretation>
              </emma:one-of>
            </emma:emma>
          </inkml:annotationXML>
          <inkml:trace contextRef="#ctx0" brushRef="#br0">0 0 0,'0'37'78</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31707" units="1/cm"/>
          <inkml:channelProperty channel="Y" name="resolution" value="33.3913" units="1/cm"/>
          <inkml:channelProperty channel="T" name="resolution" value="1" units="1/dev"/>
        </inkml:channelProperties>
      </inkml:inkSource>
      <inkml:timestamp xml:id="ts0" timeString="2023-09-04T16:16:28.70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6B6A1C79-3773-489E-B2F6-2A704BE2ADA7}" emma:medium="tactile" emma:mode="ink">
          <msink:context xmlns:msink="http://schemas.microsoft.com/ink/2010/main" type="writingRegion" rotatedBoundingBox="31389,16377 31404,16377 31404,16392 31389,16392"/>
        </emma:interpretation>
      </emma:emma>
    </inkml:annotationXML>
    <inkml:traceGroup>
      <inkml:annotationXML>
        <emma:emma xmlns:emma="http://www.w3.org/2003/04/emma" version="1.0">
          <emma:interpretation id="{4AF61F79-65F1-4B50-B664-C47DC2A2E755}" emma:medium="tactile" emma:mode="ink">
            <msink:context xmlns:msink="http://schemas.microsoft.com/ink/2010/main" type="paragraph" rotatedBoundingBox="31389,16377 31404,16377 31404,16392 31389,16392" alignmentLevel="1"/>
          </emma:interpretation>
        </emma:emma>
      </inkml:annotationXML>
      <inkml:traceGroup>
        <inkml:annotationXML>
          <emma:emma xmlns:emma="http://www.w3.org/2003/04/emma" version="1.0">
            <emma:interpretation id="{A5D45AD7-DA5D-45DA-BEF8-48A5BF8B7A46}" emma:medium="tactile" emma:mode="ink">
              <msink:context xmlns:msink="http://schemas.microsoft.com/ink/2010/main" type="line" rotatedBoundingBox="31389,16377 31404,16377 31404,16392 31389,16392"/>
            </emma:interpretation>
          </emma:emma>
        </inkml:annotationXML>
        <inkml:traceGroup>
          <inkml:annotationXML>
            <emma:emma xmlns:emma="http://www.w3.org/2003/04/emma" version="1.0">
              <emma:interpretation id="{4FC87FD9-A931-4143-8C61-C68C90A1E7E1}" emma:medium="tactile" emma:mode="ink">
                <msink:context xmlns:msink="http://schemas.microsoft.com/ink/2010/main" type="inkWord" rotatedBoundingBox="31389,16377 31404,16377 31404,16392 31389,16392"/>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l</emma:literal>
                </emma:interpretation>
                <emma:interpretation id="interp4" emma:lang="" emma:confidence="0">
                  <emma:literal>,</emma:literal>
                </emma:interpretation>
              </emma:one-of>
            </emma:emma>
          </inkml:annotationXML>
          <inkml:trace contextRef="#ctx0" brushRef="#br0">0 0 0</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31707" units="1/cm"/>
          <inkml:channelProperty channel="Y" name="resolution" value="33.3913" units="1/cm"/>
          <inkml:channelProperty channel="T" name="resolution" value="1" units="1/dev"/>
        </inkml:channelProperties>
      </inkml:inkSource>
      <inkml:timestamp xml:id="ts0" timeString="2023-09-04T16:26:13.83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282E3099-2580-49C6-A79E-FCBE0B4F7270}" emma:medium="tactile" emma:mode="ink">
          <msink:context xmlns:msink="http://schemas.microsoft.com/ink/2010/main" type="writingRegion" rotatedBoundingBox="5193,9856 5208,9856 5208,9871 5193,9871"/>
        </emma:interpretation>
      </emma:emma>
    </inkml:annotationXML>
    <inkml:traceGroup>
      <inkml:annotationXML>
        <emma:emma xmlns:emma="http://www.w3.org/2003/04/emma" version="1.0">
          <emma:interpretation id="{D5B985C0-9CAA-4938-A79F-B587BF0BB43D}" emma:medium="tactile" emma:mode="ink">
            <msink:context xmlns:msink="http://schemas.microsoft.com/ink/2010/main" type="paragraph" rotatedBoundingBox="5193,9856 5208,9856 5208,9871 5193,9871" alignmentLevel="1"/>
          </emma:interpretation>
        </emma:emma>
      </inkml:annotationXML>
      <inkml:traceGroup>
        <inkml:annotationXML>
          <emma:emma xmlns:emma="http://www.w3.org/2003/04/emma" version="1.0">
            <emma:interpretation id="{50551A0D-0FC6-4176-B0E1-E57431F4F35F}" emma:medium="tactile" emma:mode="ink">
              <msink:context xmlns:msink="http://schemas.microsoft.com/ink/2010/main" type="line" rotatedBoundingBox="5193,9856 5208,9856 5208,9871 5193,9871"/>
            </emma:interpretation>
          </emma:emma>
        </inkml:annotationXML>
        <inkml:traceGroup>
          <inkml:annotationXML>
            <emma:emma xmlns:emma="http://www.w3.org/2003/04/emma" version="1.0">
              <emma:interpretation id="{3697F1BE-2796-439D-940D-1FDC9D0F86E4}" emma:medium="tactile" emma:mode="ink">
                <msink:context xmlns:msink="http://schemas.microsoft.com/ink/2010/main" type="inkWord" rotatedBoundingBox="5193,9856 5208,9856 5208,9871 5193,9871"/>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l</emma:literal>
                </emma:interpretation>
                <emma:interpretation id="interp4" emma:lang="" emma:confidence="0">
                  <emma:literal>,</emma:literal>
                </emma:interpretation>
              </emma:one-of>
            </emma:emma>
          </inkml:annotationXML>
          <inkml:trace contextRef="#ctx0" brushRef="#br0">0 0 0</inkml:trace>
        </inkml:traceGroup>
      </inkml:traceGroup>
    </inkml:traceGroup>
  </inkml:traceGroup>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E5ACE-A4F2-4428-BD5B-1933C399A7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53B4F55-2C7A-4C94-BC2C-9E473C54FD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F034F5-FE44-4D6A-867C-040EB30E9FF2}"/>
              </a:ext>
            </a:extLst>
          </p:cNvPr>
          <p:cNvSpPr>
            <a:spLocks noGrp="1"/>
          </p:cNvSpPr>
          <p:nvPr>
            <p:ph type="dt" sz="half" idx="10"/>
          </p:nvPr>
        </p:nvSpPr>
        <p:spPr/>
        <p:txBody>
          <a:bodyPr/>
          <a:lstStyle/>
          <a:p>
            <a:fld id="{521112DD-08C4-4C3C-BA18-90DF958D1D42}" type="datetimeFigureOut">
              <a:rPr lang="en-GB" smtClean="0"/>
              <a:t>08/09/2023</a:t>
            </a:fld>
            <a:endParaRPr lang="en-GB"/>
          </a:p>
        </p:txBody>
      </p:sp>
      <p:sp>
        <p:nvSpPr>
          <p:cNvPr id="5" name="Footer Placeholder 4">
            <a:extLst>
              <a:ext uri="{FF2B5EF4-FFF2-40B4-BE49-F238E27FC236}">
                <a16:creationId xmlns:a16="http://schemas.microsoft.com/office/drawing/2014/main" id="{300C5011-F216-48D1-9E3E-631DD9ED5A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83DA1B-DDCD-4C89-A62F-3C7DC941A34E}"/>
              </a:ext>
            </a:extLst>
          </p:cNvPr>
          <p:cNvSpPr>
            <a:spLocks noGrp="1"/>
          </p:cNvSpPr>
          <p:nvPr>
            <p:ph type="sldNum" sz="quarter" idx="12"/>
          </p:nvPr>
        </p:nvSpPr>
        <p:spPr/>
        <p:txBody>
          <a:bodyPr/>
          <a:lstStyle/>
          <a:p>
            <a:fld id="{ECBC45A9-EE7F-487A-89E2-E17356AB6139}" type="slidenum">
              <a:rPr lang="en-GB" smtClean="0"/>
              <a:t>‹#›</a:t>
            </a:fld>
            <a:endParaRPr lang="en-GB"/>
          </a:p>
        </p:txBody>
      </p:sp>
    </p:spTree>
    <p:extLst>
      <p:ext uri="{BB962C8B-B14F-4D97-AF65-F5344CB8AC3E}">
        <p14:creationId xmlns:p14="http://schemas.microsoft.com/office/powerpoint/2010/main" val="2004849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6B42D-D925-4D03-9090-4E3C0F6E1EF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E2BDC0-D431-406B-845D-16A5ADDA67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55A8C0-979C-4611-BBB8-A93A099304D1}"/>
              </a:ext>
            </a:extLst>
          </p:cNvPr>
          <p:cNvSpPr>
            <a:spLocks noGrp="1"/>
          </p:cNvSpPr>
          <p:nvPr>
            <p:ph type="dt" sz="half" idx="10"/>
          </p:nvPr>
        </p:nvSpPr>
        <p:spPr/>
        <p:txBody>
          <a:bodyPr/>
          <a:lstStyle/>
          <a:p>
            <a:fld id="{521112DD-08C4-4C3C-BA18-90DF958D1D42}" type="datetimeFigureOut">
              <a:rPr lang="en-GB" smtClean="0"/>
              <a:t>08/09/2023</a:t>
            </a:fld>
            <a:endParaRPr lang="en-GB"/>
          </a:p>
        </p:txBody>
      </p:sp>
      <p:sp>
        <p:nvSpPr>
          <p:cNvPr id="5" name="Footer Placeholder 4">
            <a:extLst>
              <a:ext uri="{FF2B5EF4-FFF2-40B4-BE49-F238E27FC236}">
                <a16:creationId xmlns:a16="http://schemas.microsoft.com/office/drawing/2014/main" id="{FF6D1E4A-DBCB-4FE9-888E-360E0C73CE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A12989-ABAD-4D59-86F7-5994CFF7B602}"/>
              </a:ext>
            </a:extLst>
          </p:cNvPr>
          <p:cNvSpPr>
            <a:spLocks noGrp="1"/>
          </p:cNvSpPr>
          <p:nvPr>
            <p:ph type="sldNum" sz="quarter" idx="12"/>
          </p:nvPr>
        </p:nvSpPr>
        <p:spPr/>
        <p:txBody>
          <a:bodyPr/>
          <a:lstStyle/>
          <a:p>
            <a:fld id="{ECBC45A9-EE7F-487A-89E2-E17356AB6139}" type="slidenum">
              <a:rPr lang="en-GB" smtClean="0"/>
              <a:t>‹#›</a:t>
            </a:fld>
            <a:endParaRPr lang="en-GB"/>
          </a:p>
        </p:txBody>
      </p:sp>
    </p:spTree>
    <p:extLst>
      <p:ext uri="{BB962C8B-B14F-4D97-AF65-F5344CB8AC3E}">
        <p14:creationId xmlns:p14="http://schemas.microsoft.com/office/powerpoint/2010/main" val="907670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EFC165-26CA-4147-BA92-9DE30C7D75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DEC171-DEF6-4DB2-BCA5-738A551855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AB03D8-A823-4A73-97DC-230FC74AAAAD}"/>
              </a:ext>
            </a:extLst>
          </p:cNvPr>
          <p:cNvSpPr>
            <a:spLocks noGrp="1"/>
          </p:cNvSpPr>
          <p:nvPr>
            <p:ph type="dt" sz="half" idx="10"/>
          </p:nvPr>
        </p:nvSpPr>
        <p:spPr/>
        <p:txBody>
          <a:bodyPr/>
          <a:lstStyle/>
          <a:p>
            <a:fld id="{521112DD-08C4-4C3C-BA18-90DF958D1D42}" type="datetimeFigureOut">
              <a:rPr lang="en-GB" smtClean="0"/>
              <a:t>08/09/2023</a:t>
            </a:fld>
            <a:endParaRPr lang="en-GB"/>
          </a:p>
        </p:txBody>
      </p:sp>
      <p:sp>
        <p:nvSpPr>
          <p:cNvPr id="5" name="Footer Placeholder 4">
            <a:extLst>
              <a:ext uri="{FF2B5EF4-FFF2-40B4-BE49-F238E27FC236}">
                <a16:creationId xmlns:a16="http://schemas.microsoft.com/office/drawing/2014/main" id="{05542C86-A89F-47DE-9B5D-209D1A3285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55CE0E-D637-455E-BB74-1C6A4A4EAFCE}"/>
              </a:ext>
            </a:extLst>
          </p:cNvPr>
          <p:cNvSpPr>
            <a:spLocks noGrp="1"/>
          </p:cNvSpPr>
          <p:nvPr>
            <p:ph type="sldNum" sz="quarter" idx="12"/>
          </p:nvPr>
        </p:nvSpPr>
        <p:spPr/>
        <p:txBody>
          <a:bodyPr/>
          <a:lstStyle/>
          <a:p>
            <a:fld id="{ECBC45A9-EE7F-487A-89E2-E17356AB6139}" type="slidenum">
              <a:rPr lang="en-GB" smtClean="0"/>
              <a:t>‹#›</a:t>
            </a:fld>
            <a:endParaRPr lang="en-GB"/>
          </a:p>
        </p:txBody>
      </p:sp>
    </p:spTree>
    <p:extLst>
      <p:ext uri="{BB962C8B-B14F-4D97-AF65-F5344CB8AC3E}">
        <p14:creationId xmlns:p14="http://schemas.microsoft.com/office/powerpoint/2010/main" val="1142019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337DF-8E23-4219-9C1F-9E97B8F3BF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E69386-B156-4B90-9D81-27D3C5B34C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130356-9D5D-4301-9240-E9795435AF14}"/>
              </a:ext>
            </a:extLst>
          </p:cNvPr>
          <p:cNvSpPr>
            <a:spLocks noGrp="1"/>
          </p:cNvSpPr>
          <p:nvPr>
            <p:ph type="dt" sz="half" idx="10"/>
          </p:nvPr>
        </p:nvSpPr>
        <p:spPr/>
        <p:txBody>
          <a:bodyPr/>
          <a:lstStyle/>
          <a:p>
            <a:fld id="{521112DD-08C4-4C3C-BA18-90DF958D1D42}" type="datetimeFigureOut">
              <a:rPr lang="en-GB" smtClean="0"/>
              <a:t>08/09/2023</a:t>
            </a:fld>
            <a:endParaRPr lang="en-GB"/>
          </a:p>
        </p:txBody>
      </p:sp>
      <p:sp>
        <p:nvSpPr>
          <p:cNvPr id="5" name="Footer Placeholder 4">
            <a:extLst>
              <a:ext uri="{FF2B5EF4-FFF2-40B4-BE49-F238E27FC236}">
                <a16:creationId xmlns:a16="http://schemas.microsoft.com/office/drawing/2014/main" id="{9D9E4E6A-3A98-4977-BE16-BCE02EAABE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D6CB4D-6407-42D9-B697-B83E6204939A}"/>
              </a:ext>
            </a:extLst>
          </p:cNvPr>
          <p:cNvSpPr>
            <a:spLocks noGrp="1"/>
          </p:cNvSpPr>
          <p:nvPr>
            <p:ph type="sldNum" sz="quarter" idx="12"/>
          </p:nvPr>
        </p:nvSpPr>
        <p:spPr/>
        <p:txBody>
          <a:bodyPr/>
          <a:lstStyle/>
          <a:p>
            <a:fld id="{ECBC45A9-EE7F-487A-89E2-E17356AB6139}" type="slidenum">
              <a:rPr lang="en-GB" smtClean="0"/>
              <a:t>‹#›</a:t>
            </a:fld>
            <a:endParaRPr lang="en-GB"/>
          </a:p>
        </p:txBody>
      </p:sp>
    </p:spTree>
    <p:extLst>
      <p:ext uri="{BB962C8B-B14F-4D97-AF65-F5344CB8AC3E}">
        <p14:creationId xmlns:p14="http://schemas.microsoft.com/office/powerpoint/2010/main" val="3604049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A0F94-7618-4F52-B38E-4F706A2BAD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6CEEE0C-8982-4417-8E7F-73396B6D8D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740752-0DB2-4ADE-8E65-701514D309ED}"/>
              </a:ext>
            </a:extLst>
          </p:cNvPr>
          <p:cNvSpPr>
            <a:spLocks noGrp="1"/>
          </p:cNvSpPr>
          <p:nvPr>
            <p:ph type="dt" sz="half" idx="10"/>
          </p:nvPr>
        </p:nvSpPr>
        <p:spPr/>
        <p:txBody>
          <a:bodyPr/>
          <a:lstStyle/>
          <a:p>
            <a:fld id="{521112DD-08C4-4C3C-BA18-90DF958D1D42}" type="datetimeFigureOut">
              <a:rPr lang="en-GB" smtClean="0"/>
              <a:t>08/09/2023</a:t>
            </a:fld>
            <a:endParaRPr lang="en-GB"/>
          </a:p>
        </p:txBody>
      </p:sp>
      <p:sp>
        <p:nvSpPr>
          <p:cNvPr id="5" name="Footer Placeholder 4">
            <a:extLst>
              <a:ext uri="{FF2B5EF4-FFF2-40B4-BE49-F238E27FC236}">
                <a16:creationId xmlns:a16="http://schemas.microsoft.com/office/drawing/2014/main" id="{69D14FB3-01C9-479F-BDF5-780F9AA062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9E063B-0570-4EAF-AFC3-84B3CCCFEF51}"/>
              </a:ext>
            </a:extLst>
          </p:cNvPr>
          <p:cNvSpPr>
            <a:spLocks noGrp="1"/>
          </p:cNvSpPr>
          <p:nvPr>
            <p:ph type="sldNum" sz="quarter" idx="12"/>
          </p:nvPr>
        </p:nvSpPr>
        <p:spPr/>
        <p:txBody>
          <a:bodyPr/>
          <a:lstStyle/>
          <a:p>
            <a:fld id="{ECBC45A9-EE7F-487A-89E2-E17356AB6139}" type="slidenum">
              <a:rPr lang="en-GB" smtClean="0"/>
              <a:t>‹#›</a:t>
            </a:fld>
            <a:endParaRPr lang="en-GB"/>
          </a:p>
        </p:txBody>
      </p:sp>
    </p:spTree>
    <p:extLst>
      <p:ext uri="{BB962C8B-B14F-4D97-AF65-F5344CB8AC3E}">
        <p14:creationId xmlns:p14="http://schemas.microsoft.com/office/powerpoint/2010/main" val="4061702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91C5C-B64B-47A5-9B3A-D440FC26EF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25CEE2-5C4A-4793-A856-16F53E6BBB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69D3030-9489-48E5-B507-DFFB23B72C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C4E80D-2BD8-40B6-89C8-1C6A6DACF3EB}"/>
              </a:ext>
            </a:extLst>
          </p:cNvPr>
          <p:cNvSpPr>
            <a:spLocks noGrp="1"/>
          </p:cNvSpPr>
          <p:nvPr>
            <p:ph type="dt" sz="half" idx="10"/>
          </p:nvPr>
        </p:nvSpPr>
        <p:spPr/>
        <p:txBody>
          <a:bodyPr/>
          <a:lstStyle/>
          <a:p>
            <a:fld id="{521112DD-08C4-4C3C-BA18-90DF958D1D42}" type="datetimeFigureOut">
              <a:rPr lang="en-GB" smtClean="0"/>
              <a:t>08/09/2023</a:t>
            </a:fld>
            <a:endParaRPr lang="en-GB"/>
          </a:p>
        </p:txBody>
      </p:sp>
      <p:sp>
        <p:nvSpPr>
          <p:cNvPr id="6" name="Footer Placeholder 5">
            <a:extLst>
              <a:ext uri="{FF2B5EF4-FFF2-40B4-BE49-F238E27FC236}">
                <a16:creationId xmlns:a16="http://schemas.microsoft.com/office/drawing/2014/main" id="{1CCCDF02-B659-4562-912F-51C3AD2119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86F910-E285-4E60-95FB-4C1583C2DB2D}"/>
              </a:ext>
            </a:extLst>
          </p:cNvPr>
          <p:cNvSpPr>
            <a:spLocks noGrp="1"/>
          </p:cNvSpPr>
          <p:nvPr>
            <p:ph type="sldNum" sz="quarter" idx="12"/>
          </p:nvPr>
        </p:nvSpPr>
        <p:spPr/>
        <p:txBody>
          <a:bodyPr/>
          <a:lstStyle/>
          <a:p>
            <a:fld id="{ECBC45A9-EE7F-487A-89E2-E17356AB6139}" type="slidenum">
              <a:rPr lang="en-GB" smtClean="0"/>
              <a:t>‹#›</a:t>
            </a:fld>
            <a:endParaRPr lang="en-GB"/>
          </a:p>
        </p:txBody>
      </p:sp>
    </p:spTree>
    <p:extLst>
      <p:ext uri="{BB962C8B-B14F-4D97-AF65-F5344CB8AC3E}">
        <p14:creationId xmlns:p14="http://schemas.microsoft.com/office/powerpoint/2010/main" val="2609122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7E4E-5D4F-4FD6-B47E-F402B5A0D2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CC4FEB-888A-4B1C-A4CC-0F56530F8A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C89147-6A5E-4949-A963-EDA080B1E6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9EF1C1A-FA8B-464C-841A-D259E909D0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C78CFB-15A5-4DD0-9A9C-65D8C4648C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2C53FF3-1A22-4CC9-8DAF-C3372C9C22D6}"/>
              </a:ext>
            </a:extLst>
          </p:cNvPr>
          <p:cNvSpPr>
            <a:spLocks noGrp="1"/>
          </p:cNvSpPr>
          <p:nvPr>
            <p:ph type="dt" sz="half" idx="10"/>
          </p:nvPr>
        </p:nvSpPr>
        <p:spPr/>
        <p:txBody>
          <a:bodyPr/>
          <a:lstStyle/>
          <a:p>
            <a:fld id="{521112DD-08C4-4C3C-BA18-90DF958D1D42}" type="datetimeFigureOut">
              <a:rPr lang="en-GB" smtClean="0"/>
              <a:t>08/09/2023</a:t>
            </a:fld>
            <a:endParaRPr lang="en-GB"/>
          </a:p>
        </p:txBody>
      </p:sp>
      <p:sp>
        <p:nvSpPr>
          <p:cNvPr id="8" name="Footer Placeholder 7">
            <a:extLst>
              <a:ext uri="{FF2B5EF4-FFF2-40B4-BE49-F238E27FC236}">
                <a16:creationId xmlns:a16="http://schemas.microsoft.com/office/drawing/2014/main" id="{D34F6E07-D39C-4D86-96D5-AFAC67EC0A7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9AC6EE1-2734-4C96-97DD-5D526AFAABFE}"/>
              </a:ext>
            </a:extLst>
          </p:cNvPr>
          <p:cNvSpPr>
            <a:spLocks noGrp="1"/>
          </p:cNvSpPr>
          <p:nvPr>
            <p:ph type="sldNum" sz="quarter" idx="12"/>
          </p:nvPr>
        </p:nvSpPr>
        <p:spPr/>
        <p:txBody>
          <a:bodyPr/>
          <a:lstStyle/>
          <a:p>
            <a:fld id="{ECBC45A9-EE7F-487A-89E2-E17356AB6139}" type="slidenum">
              <a:rPr lang="en-GB" smtClean="0"/>
              <a:t>‹#›</a:t>
            </a:fld>
            <a:endParaRPr lang="en-GB"/>
          </a:p>
        </p:txBody>
      </p:sp>
    </p:spTree>
    <p:extLst>
      <p:ext uri="{BB962C8B-B14F-4D97-AF65-F5344CB8AC3E}">
        <p14:creationId xmlns:p14="http://schemas.microsoft.com/office/powerpoint/2010/main" val="383822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ADD2-29F5-4FF1-9C68-9D7F4F9D713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18CEE4D-A3F6-4913-85DE-7338AF2F89F5}"/>
              </a:ext>
            </a:extLst>
          </p:cNvPr>
          <p:cNvSpPr>
            <a:spLocks noGrp="1"/>
          </p:cNvSpPr>
          <p:nvPr>
            <p:ph type="dt" sz="half" idx="10"/>
          </p:nvPr>
        </p:nvSpPr>
        <p:spPr/>
        <p:txBody>
          <a:bodyPr/>
          <a:lstStyle/>
          <a:p>
            <a:fld id="{521112DD-08C4-4C3C-BA18-90DF958D1D42}" type="datetimeFigureOut">
              <a:rPr lang="en-GB" smtClean="0"/>
              <a:t>08/09/2023</a:t>
            </a:fld>
            <a:endParaRPr lang="en-GB"/>
          </a:p>
        </p:txBody>
      </p:sp>
      <p:sp>
        <p:nvSpPr>
          <p:cNvPr id="4" name="Footer Placeholder 3">
            <a:extLst>
              <a:ext uri="{FF2B5EF4-FFF2-40B4-BE49-F238E27FC236}">
                <a16:creationId xmlns:a16="http://schemas.microsoft.com/office/drawing/2014/main" id="{29FDA2E8-BAE8-4696-8D12-92A647CBBCC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4665728-C0B7-4A3D-BAAD-B8088D42C31A}"/>
              </a:ext>
            </a:extLst>
          </p:cNvPr>
          <p:cNvSpPr>
            <a:spLocks noGrp="1"/>
          </p:cNvSpPr>
          <p:nvPr>
            <p:ph type="sldNum" sz="quarter" idx="12"/>
          </p:nvPr>
        </p:nvSpPr>
        <p:spPr/>
        <p:txBody>
          <a:bodyPr/>
          <a:lstStyle/>
          <a:p>
            <a:fld id="{ECBC45A9-EE7F-487A-89E2-E17356AB6139}" type="slidenum">
              <a:rPr lang="en-GB" smtClean="0"/>
              <a:t>‹#›</a:t>
            </a:fld>
            <a:endParaRPr lang="en-GB"/>
          </a:p>
        </p:txBody>
      </p:sp>
    </p:spTree>
    <p:extLst>
      <p:ext uri="{BB962C8B-B14F-4D97-AF65-F5344CB8AC3E}">
        <p14:creationId xmlns:p14="http://schemas.microsoft.com/office/powerpoint/2010/main" val="161371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EEC638-D4FD-4C42-A686-78886E139D52}"/>
              </a:ext>
            </a:extLst>
          </p:cNvPr>
          <p:cNvSpPr>
            <a:spLocks noGrp="1"/>
          </p:cNvSpPr>
          <p:nvPr>
            <p:ph type="dt" sz="half" idx="10"/>
          </p:nvPr>
        </p:nvSpPr>
        <p:spPr/>
        <p:txBody>
          <a:bodyPr/>
          <a:lstStyle/>
          <a:p>
            <a:fld id="{521112DD-08C4-4C3C-BA18-90DF958D1D42}" type="datetimeFigureOut">
              <a:rPr lang="en-GB" smtClean="0"/>
              <a:t>08/09/2023</a:t>
            </a:fld>
            <a:endParaRPr lang="en-GB"/>
          </a:p>
        </p:txBody>
      </p:sp>
      <p:sp>
        <p:nvSpPr>
          <p:cNvPr id="3" name="Footer Placeholder 2">
            <a:extLst>
              <a:ext uri="{FF2B5EF4-FFF2-40B4-BE49-F238E27FC236}">
                <a16:creationId xmlns:a16="http://schemas.microsoft.com/office/drawing/2014/main" id="{55D4C3AC-EBF5-4C8F-8DD5-3CCC493CA84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052EB34-8E7D-4448-8DB8-64C601BAFE4D}"/>
              </a:ext>
            </a:extLst>
          </p:cNvPr>
          <p:cNvSpPr>
            <a:spLocks noGrp="1"/>
          </p:cNvSpPr>
          <p:nvPr>
            <p:ph type="sldNum" sz="quarter" idx="12"/>
          </p:nvPr>
        </p:nvSpPr>
        <p:spPr/>
        <p:txBody>
          <a:bodyPr/>
          <a:lstStyle/>
          <a:p>
            <a:fld id="{ECBC45A9-EE7F-487A-89E2-E17356AB6139}" type="slidenum">
              <a:rPr lang="en-GB" smtClean="0"/>
              <a:t>‹#›</a:t>
            </a:fld>
            <a:endParaRPr lang="en-GB"/>
          </a:p>
        </p:txBody>
      </p:sp>
    </p:spTree>
    <p:extLst>
      <p:ext uri="{BB962C8B-B14F-4D97-AF65-F5344CB8AC3E}">
        <p14:creationId xmlns:p14="http://schemas.microsoft.com/office/powerpoint/2010/main" val="1045323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31C6D-2428-483D-BB55-852D5E88A9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AF02963-E0E2-4E75-B5C3-2C4F6A9136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584938E-5F18-4682-BC80-3E8B55B447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6D64BA-F93D-41E6-9EC4-0F0F27C9418E}"/>
              </a:ext>
            </a:extLst>
          </p:cNvPr>
          <p:cNvSpPr>
            <a:spLocks noGrp="1"/>
          </p:cNvSpPr>
          <p:nvPr>
            <p:ph type="dt" sz="half" idx="10"/>
          </p:nvPr>
        </p:nvSpPr>
        <p:spPr/>
        <p:txBody>
          <a:bodyPr/>
          <a:lstStyle/>
          <a:p>
            <a:fld id="{521112DD-08C4-4C3C-BA18-90DF958D1D42}" type="datetimeFigureOut">
              <a:rPr lang="en-GB" smtClean="0"/>
              <a:t>08/09/2023</a:t>
            </a:fld>
            <a:endParaRPr lang="en-GB"/>
          </a:p>
        </p:txBody>
      </p:sp>
      <p:sp>
        <p:nvSpPr>
          <p:cNvPr id="6" name="Footer Placeholder 5">
            <a:extLst>
              <a:ext uri="{FF2B5EF4-FFF2-40B4-BE49-F238E27FC236}">
                <a16:creationId xmlns:a16="http://schemas.microsoft.com/office/drawing/2014/main" id="{4F87BED4-4459-41C9-8A79-DCBBB2F445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F27886-D293-4C01-8D08-2CFA30A913D2}"/>
              </a:ext>
            </a:extLst>
          </p:cNvPr>
          <p:cNvSpPr>
            <a:spLocks noGrp="1"/>
          </p:cNvSpPr>
          <p:nvPr>
            <p:ph type="sldNum" sz="quarter" idx="12"/>
          </p:nvPr>
        </p:nvSpPr>
        <p:spPr/>
        <p:txBody>
          <a:bodyPr/>
          <a:lstStyle/>
          <a:p>
            <a:fld id="{ECBC45A9-EE7F-487A-89E2-E17356AB6139}" type="slidenum">
              <a:rPr lang="en-GB" smtClean="0"/>
              <a:t>‹#›</a:t>
            </a:fld>
            <a:endParaRPr lang="en-GB"/>
          </a:p>
        </p:txBody>
      </p:sp>
    </p:spTree>
    <p:extLst>
      <p:ext uri="{BB962C8B-B14F-4D97-AF65-F5344CB8AC3E}">
        <p14:creationId xmlns:p14="http://schemas.microsoft.com/office/powerpoint/2010/main" val="1214066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FA4C5-1753-4246-B912-7D92D37274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4FED0B-68A4-4421-97FB-5359D8DE1A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7822635-130D-4C80-A3EC-6B708130CF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190A07-C486-4BCA-A4EC-3BE4622B5B1A}"/>
              </a:ext>
            </a:extLst>
          </p:cNvPr>
          <p:cNvSpPr>
            <a:spLocks noGrp="1"/>
          </p:cNvSpPr>
          <p:nvPr>
            <p:ph type="dt" sz="half" idx="10"/>
          </p:nvPr>
        </p:nvSpPr>
        <p:spPr/>
        <p:txBody>
          <a:bodyPr/>
          <a:lstStyle/>
          <a:p>
            <a:fld id="{521112DD-08C4-4C3C-BA18-90DF958D1D42}" type="datetimeFigureOut">
              <a:rPr lang="en-GB" smtClean="0"/>
              <a:t>08/09/2023</a:t>
            </a:fld>
            <a:endParaRPr lang="en-GB"/>
          </a:p>
        </p:txBody>
      </p:sp>
      <p:sp>
        <p:nvSpPr>
          <p:cNvPr id="6" name="Footer Placeholder 5">
            <a:extLst>
              <a:ext uri="{FF2B5EF4-FFF2-40B4-BE49-F238E27FC236}">
                <a16:creationId xmlns:a16="http://schemas.microsoft.com/office/drawing/2014/main" id="{2E99211D-2BDF-47E8-89C2-E94972CE0D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20D37F-569F-448A-BB34-D7DC28FA8788}"/>
              </a:ext>
            </a:extLst>
          </p:cNvPr>
          <p:cNvSpPr>
            <a:spLocks noGrp="1"/>
          </p:cNvSpPr>
          <p:nvPr>
            <p:ph type="sldNum" sz="quarter" idx="12"/>
          </p:nvPr>
        </p:nvSpPr>
        <p:spPr/>
        <p:txBody>
          <a:bodyPr/>
          <a:lstStyle/>
          <a:p>
            <a:fld id="{ECBC45A9-EE7F-487A-89E2-E17356AB6139}" type="slidenum">
              <a:rPr lang="en-GB" smtClean="0"/>
              <a:t>‹#›</a:t>
            </a:fld>
            <a:endParaRPr lang="en-GB"/>
          </a:p>
        </p:txBody>
      </p:sp>
    </p:spTree>
    <p:extLst>
      <p:ext uri="{BB962C8B-B14F-4D97-AF65-F5344CB8AC3E}">
        <p14:creationId xmlns:p14="http://schemas.microsoft.com/office/powerpoint/2010/main" val="1454039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2E5118-0674-4961-96D1-40FF563471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1223E1-16A0-4DBE-95C7-03492E1A20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955153-4B77-42D4-AE6F-899E184ADE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112DD-08C4-4C3C-BA18-90DF958D1D42}" type="datetimeFigureOut">
              <a:rPr lang="en-GB" smtClean="0"/>
              <a:t>08/09/2023</a:t>
            </a:fld>
            <a:endParaRPr lang="en-GB"/>
          </a:p>
        </p:txBody>
      </p:sp>
      <p:sp>
        <p:nvSpPr>
          <p:cNvPr id="5" name="Footer Placeholder 4">
            <a:extLst>
              <a:ext uri="{FF2B5EF4-FFF2-40B4-BE49-F238E27FC236}">
                <a16:creationId xmlns:a16="http://schemas.microsoft.com/office/drawing/2014/main" id="{6AE577FE-4FC1-4C11-A397-E00AF61BA3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407BF49-3416-48E4-AE1D-C8C35C94BD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C45A9-EE7F-487A-89E2-E17356AB6139}" type="slidenum">
              <a:rPr lang="en-GB" smtClean="0"/>
              <a:t>‹#›</a:t>
            </a:fld>
            <a:endParaRPr lang="en-GB"/>
          </a:p>
        </p:txBody>
      </p:sp>
    </p:spTree>
    <p:extLst>
      <p:ext uri="{BB962C8B-B14F-4D97-AF65-F5344CB8AC3E}">
        <p14:creationId xmlns:p14="http://schemas.microsoft.com/office/powerpoint/2010/main" val="137952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Physical_education"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mailto:year3@woodfieldprimary.com" TargetMode="External"/><Relationship Id="rId4" Type="http://schemas.openxmlformats.org/officeDocument/2006/relationships/hyperlink" Target="http://amrutam-nopen.blogspot.com/2012/07/how-my-school-made-me-what-i-am.htm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29.emf"/></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yournorthcounty.com/north-county-san-diego-non-profits-for-year-end-giving/" TargetMode="External"/><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englishiscoolsite.wordpress.com/2016/11/23/school-subject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4.jpg"/><Relationship Id="rId7" Type="http://schemas.openxmlformats.org/officeDocument/2006/relationships/hyperlink" Target="http://mcarmenserrano.blogspot.co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hyperlink" Target="https://creativecommons.org/licenses/by-sa/3.0/" TargetMode="External"/><Relationship Id="rId4" Type="http://schemas.openxmlformats.org/officeDocument/2006/relationships/hyperlink" Target="https://en.wikipedia.org/wiki/Physical_education" TargetMode="External"/><Relationship Id="rId9" Type="http://schemas.openxmlformats.org/officeDocument/2006/relationships/hyperlink" Target="http://giuliageranium.blogspot.co.uk/2011_12_01_archive.html"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hyperlink" Target="https://en.wikipedia.org/wiki/Physical_education" TargetMode="External"/><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1.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hyperlink" Target="http://giuliageranium.blogspot.co.uk/2011_12_01_archive.html" TargetMode="External"/><Relationship Id="rId11" Type="http://schemas.openxmlformats.org/officeDocument/2006/relationships/image" Target="../media/image21.png"/><Relationship Id="rId5" Type="http://schemas.openxmlformats.org/officeDocument/2006/relationships/image" Target="../media/image16.jpe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hyperlink" Target="https://creativecommons.org/licenses/by-sa/3.0/" TargetMode="External"/><Relationship Id="rId9" Type="http://schemas.openxmlformats.org/officeDocument/2006/relationships/image" Target="../media/image19.png"/><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86F547-958B-41DA-8809-474B1287851E}"/>
              </a:ext>
            </a:extLst>
          </p:cNvPr>
          <p:cNvSpPr txBox="1"/>
          <p:nvPr/>
        </p:nvSpPr>
        <p:spPr>
          <a:xfrm>
            <a:off x="1977131" y="1862738"/>
            <a:ext cx="9066690" cy="2800767"/>
          </a:xfrm>
          <a:prstGeom prst="rect">
            <a:avLst/>
          </a:prstGeom>
          <a:solidFill>
            <a:srgbClr val="A50021"/>
          </a:solidFill>
        </p:spPr>
        <p:txBody>
          <a:bodyPr wrap="square" rtlCol="0">
            <a:spAutoFit/>
          </a:bodyPr>
          <a:lstStyle/>
          <a:p>
            <a:pPr algn="ctr"/>
            <a:r>
              <a:rPr lang="en-GB" sz="4400" b="1" dirty="0">
                <a:solidFill>
                  <a:schemeClr val="bg1"/>
                </a:solidFill>
                <a:latin typeface="Century Gothic" panose="020B0502020202020204" pitchFamily="34" charset="0"/>
              </a:rPr>
              <a:t>Welcome to Year 3</a:t>
            </a:r>
          </a:p>
          <a:p>
            <a:pPr algn="ctr"/>
            <a:endParaRPr lang="en-GB" sz="4400" b="1" dirty="0">
              <a:solidFill>
                <a:schemeClr val="bg1"/>
              </a:solidFill>
              <a:latin typeface="Century Gothic" panose="020B0502020202020204" pitchFamily="34" charset="0"/>
            </a:endParaRPr>
          </a:p>
          <a:p>
            <a:pPr algn="ctr"/>
            <a:r>
              <a:rPr lang="en-GB" sz="4400" b="1" dirty="0">
                <a:solidFill>
                  <a:schemeClr val="bg1"/>
                </a:solidFill>
                <a:latin typeface="Century Gothic" panose="020B0502020202020204" pitchFamily="34" charset="0"/>
              </a:rPr>
              <a:t>A presentation for Wood Field parents and carers</a:t>
            </a:r>
          </a:p>
        </p:txBody>
      </p:sp>
      <p:pic>
        <p:nvPicPr>
          <p:cNvPr id="5" name="Picture 4">
            <a:extLst>
              <a:ext uri="{FF2B5EF4-FFF2-40B4-BE49-F238E27FC236}">
                <a16:creationId xmlns:a16="http://schemas.microsoft.com/office/drawing/2014/main" id="{C86FDF71-7528-46FD-8DB4-80234E0A93B2}"/>
              </a:ext>
            </a:extLst>
          </p:cNvPr>
          <p:cNvPicPr/>
          <p:nvPr/>
        </p:nvPicPr>
        <p:blipFill rotWithShape="1">
          <a:blip r:embed="rId2" cstate="print">
            <a:extLst>
              <a:ext uri="{28A0092B-C50C-407E-A947-70E740481C1C}">
                <a14:useLocalDpi xmlns:a14="http://schemas.microsoft.com/office/drawing/2010/main"/>
              </a:ext>
            </a:extLst>
          </a:blip>
          <a:srcRect/>
          <a:stretch/>
        </p:blipFill>
        <p:spPr>
          <a:xfrm>
            <a:off x="10458451" y="104775"/>
            <a:ext cx="1562100" cy="1609725"/>
          </a:xfrm>
          <a:prstGeom prst="rect">
            <a:avLst/>
          </a:prstGeom>
        </p:spPr>
      </p:pic>
      <p:pic>
        <p:nvPicPr>
          <p:cNvPr id="7" name="Picture 6">
            <a:extLst>
              <a:ext uri="{FF2B5EF4-FFF2-40B4-BE49-F238E27FC236}">
                <a16:creationId xmlns:a16="http://schemas.microsoft.com/office/drawing/2014/main" id="{C86FDF71-7528-46FD-8DB4-80234E0A93B2}"/>
              </a:ext>
            </a:extLst>
          </p:cNvPr>
          <p:cNvPicPr/>
          <p:nvPr/>
        </p:nvPicPr>
        <p:blipFill rotWithShape="1">
          <a:blip r:embed="rId2" cstate="print">
            <a:extLst>
              <a:ext uri="{28A0092B-C50C-407E-A947-70E740481C1C}">
                <a14:useLocalDpi xmlns:a14="http://schemas.microsoft.com/office/drawing/2010/main"/>
              </a:ext>
            </a:extLst>
          </a:blip>
          <a:srcRect/>
          <a:stretch/>
        </p:blipFill>
        <p:spPr>
          <a:xfrm>
            <a:off x="257484" y="104775"/>
            <a:ext cx="1562100" cy="1609725"/>
          </a:xfrm>
          <a:prstGeom prst="rect">
            <a:avLst/>
          </a:prstGeom>
        </p:spPr>
      </p:pic>
      <p:sp>
        <p:nvSpPr>
          <p:cNvPr id="2" name="TextBox 1"/>
          <p:cNvSpPr txBox="1"/>
          <p:nvPr/>
        </p:nvSpPr>
        <p:spPr>
          <a:xfrm>
            <a:off x="3333135" y="1194619"/>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2722761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6FDF71-7528-46FD-8DB4-80234E0A93B2}"/>
              </a:ext>
            </a:extLst>
          </p:cNvPr>
          <p:cNvPicPr/>
          <p:nvPr/>
        </p:nvPicPr>
        <p:blipFill rotWithShape="1">
          <a:blip r:embed="rId2" cstate="print">
            <a:extLst>
              <a:ext uri="{28A0092B-C50C-407E-A947-70E740481C1C}">
                <a14:useLocalDpi xmlns:a14="http://schemas.microsoft.com/office/drawing/2010/main"/>
              </a:ext>
            </a:extLst>
          </a:blip>
          <a:srcRect/>
          <a:stretch/>
        </p:blipFill>
        <p:spPr>
          <a:xfrm>
            <a:off x="10148120" y="197905"/>
            <a:ext cx="1562100" cy="1609725"/>
          </a:xfrm>
          <a:prstGeom prst="rect">
            <a:avLst/>
          </a:prstGeom>
        </p:spPr>
      </p:pic>
      <p:sp>
        <p:nvSpPr>
          <p:cNvPr id="4" name="TextBox 3">
            <a:extLst>
              <a:ext uri="{FF2B5EF4-FFF2-40B4-BE49-F238E27FC236}">
                <a16:creationId xmlns:a16="http://schemas.microsoft.com/office/drawing/2014/main" id="{1C9AA510-FF9A-4073-9B05-DFA9D8A6F2D3}"/>
              </a:ext>
            </a:extLst>
          </p:cNvPr>
          <p:cNvSpPr txBox="1"/>
          <p:nvPr/>
        </p:nvSpPr>
        <p:spPr>
          <a:xfrm>
            <a:off x="0" y="113106"/>
            <a:ext cx="3400149" cy="461665"/>
          </a:xfrm>
          <a:prstGeom prst="rect">
            <a:avLst/>
          </a:prstGeom>
          <a:solidFill>
            <a:srgbClr val="A50021"/>
          </a:solidFill>
        </p:spPr>
        <p:txBody>
          <a:bodyPr wrap="square" rtlCol="0">
            <a:spAutoFit/>
          </a:bodyPr>
          <a:lstStyle/>
          <a:p>
            <a:r>
              <a:rPr lang="en-GB" sz="2400" b="1" dirty="0">
                <a:solidFill>
                  <a:schemeClr val="bg1"/>
                </a:solidFill>
                <a:latin typeface="Century Gothic" panose="020B0502020202020204" pitchFamily="34" charset="0"/>
              </a:rPr>
              <a:t>Communication</a:t>
            </a:r>
          </a:p>
        </p:txBody>
      </p:sp>
      <p:sp>
        <p:nvSpPr>
          <p:cNvPr id="8" name="TextBox 7">
            <a:extLst>
              <a:ext uri="{FF2B5EF4-FFF2-40B4-BE49-F238E27FC236}">
                <a16:creationId xmlns:a16="http://schemas.microsoft.com/office/drawing/2014/main" id="{D96F55A8-E369-488B-A2A2-BEC1ABBACD31}"/>
              </a:ext>
            </a:extLst>
          </p:cNvPr>
          <p:cNvSpPr txBox="1"/>
          <p:nvPr/>
        </p:nvSpPr>
        <p:spPr>
          <a:xfrm>
            <a:off x="0" y="6808663"/>
            <a:ext cx="2095500" cy="369332"/>
          </a:xfrm>
          <a:prstGeom prst="rect">
            <a:avLst/>
          </a:prstGeom>
          <a:noFill/>
        </p:spPr>
        <p:txBody>
          <a:bodyPr wrap="square" rtlCol="0">
            <a:spAutoFit/>
          </a:bodyPr>
          <a:lstStyle/>
          <a:p>
            <a:r>
              <a:rPr lang="en-GB" sz="900">
                <a:hlinkClick r:id="rId3" tooltip="https://en.wikipedia.org/wiki/Physical_education"/>
              </a:rPr>
              <a:t>This Photo</a:t>
            </a:r>
            <a:r>
              <a:rPr lang="en-GB" sz="900"/>
              <a:t> by Unknown Author is licensed under </a:t>
            </a:r>
            <a:r>
              <a:rPr lang="en-GB" sz="900">
                <a:hlinkClick r:id="rId4" tooltip="https://creativecommons.org/licenses/by-sa/3.0/"/>
              </a:rPr>
              <a:t>CC BY-SA</a:t>
            </a:r>
            <a:endParaRPr lang="en-GB" sz="900"/>
          </a:p>
        </p:txBody>
      </p:sp>
      <p:pic>
        <p:nvPicPr>
          <p:cNvPr id="14" name="Picture 13"/>
          <p:cNvPicPr>
            <a:picLocks noChangeAspect="1"/>
          </p:cNvPicPr>
          <p:nvPr/>
        </p:nvPicPr>
        <p:blipFill>
          <a:blip r:embed="rId5"/>
          <a:stretch>
            <a:fillRect/>
          </a:stretch>
        </p:blipFill>
        <p:spPr>
          <a:xfrm>
            <a:off x="2162664" y="1134622"/>
            <a:ext cx="7272449" cy="4531295"/>
          </a:xfrm>
          <a:prstGeom prst="rect">
            <a:avLst/>
          </a:prstGeom>
        </p:spPr>
      </p:pic>
      <p:sp>
        <p:nvSpPr>
          <p:cNvPr id="3" name="Rectangle 2"/>
          <p:cNvSpPr/>
          <p:nvPr/>
        </p:nvSpPr>
        <p:spPr>
          <a:xfrm>
            <a:off x="509517" y="6068894"/>
            <a:ext cx="11200703" cy="646331"/>
          </a:xfrm>
          <a:prstGeom prst="rect">
            <a:avLst/>
          </a:prstGeom>
        </p:spPr>
        <p:txBody>
          <a:bodyPr wrap="square">
            <a:spAutoFit/>
          </a:bodyPr>
          <a:lstStyle/>
          <a:p>
            <a:r>
              <a:rPr lang="en-GB" dirty="0">
                <a:latin typeface="Century Gothic" panose="020B0502020202020204" pitchFamily="34" charset="0"/>
              </a:rPr>
              <a:t>*If writing an email to the year group address, please state in the subject box who the email is FAO or which class your child is in.</a:t>
            </a:r>
          </a:p>
        </p:txBody>
      </p:sp>
    </p:spTree>
    <p:extLst>
      <p:ext uri="{BB962C8B-B14F-4D97-AF65-F5344CB8AC3E}">
        <p14:creationId xmlns:p14="http://schemas.microsoft.com/office/powerpoint/2010/main" val="1002215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6FDF71-7528-46FD-8DB4-80234E0A93B2}"/>
              </a:ext>
            </a:extLst>
          </p:cNvPr>
          <p:cNvPicPr/>
          <p:nvPr/>
        </p:nvPicPr>
        <p:blipFill rotWithShape="1">
          <a:blip r:embed="rId2" cstate="print">
            <a:extLst>
              <a:ext uri="{28A0092B-C50C-407E-A947-70E740481C1C}">
                <a14:useLocalDpi xmlns:a14="http://schemas.microsoft.com/office/drawing/2010/main"/>
              </a:ext>
            </a:extLst>
          </a:blip>
          <a:srcRect/>
          <a:stretch/>
        </p:blipFill>
        <p:spPr>
          <a:xfrm>
            <a:off x="10458451" y="104775"/>
            <a:ext cx="1562100" cy="1609725"/>
          </a:xfrm>
          <a:prstGeom prst="rect">
            <a:avLst/>
          </a:prstGeom>
        </p:spPr>
      </p:pic>
      <p:sp>
        <p:nvSpPr>
          <p:cNvPr id="4" name="TextBox 3">
            <a:extLst>
              <a:ext uri="{FF2B5EF4-FFF2-40B4-BE49-F238E27FC236}">
                <a16:creationId xmlns:a16="http://schemas.microsoft.com/office/drawing/2014/main" id="{1C9AA510-FF9A-4073-9B05-DFA9D8A6F2D3}"/>
              </a:ext>
            </a:extLst>
          </p:cNvPr>
          <p:cNvSpPr txBox="1"/>
          <p:nvPr/>
        </p:nvSpPr>
        <p:spPr>
          <a:xfrm>
            <a:off x="-1" y="284085"/>
            <a:ext cx="3400149" cy="830997"/>
          </a:xfrm>
          <a:prstGeom prst="rect">
            <a:avLst/>
          </a:prstGeom>
          <a:solidFill>
            <a:srgbClr val="A50021"/>
          </a:solidFill>
        </p:spPr>
        <p:txBody>
          <a:bodyPr wrap="square" rtlCol="0">
            <a:spAutoFit/>
          </a:bodyPr>
          <a:lstStyle/>
          <a:p>
            <a:r>
              <a:rPr lang="en-GB" sz="2400" b="1" dirty="0">
                <a:solidFill>
                  <a:schemeClr val="bg1"/>
                </a:solidFill>
                <a:latin typeface="Century Gothic" panose="020B0502020202020204" pitchFamily="34" charset="0"/>
              </a:rPr>
              <a:t>General expectations for Year 3</a:t>
            </a:r>
          </a:p>
        </p:txBody>
      </p:sp>
      <p:sp>
        <p:nvSpPr>
          <p:cNvPr id="5" name="TextBox 4">
            <a:extLst>
              <a:ext uri="{FF2B5EF4-FFF2-40B4-BE49-F238E27FC236}">
                <a16:creationId xmlns:a16="http://schemas.microsoft.com/office/drawing/2014/main" id="{7A25DDBD-D217-4AF9-B130-C5794366651F}"/>
              </a:ext>
            </a:extLst>
          </p:cNvPr>
          <p:cNvSpPr txBox="1"/>
          <p:nvPr/>
        </p:nvSpPr>
        <p:spPr>
          <a:xfrm>
            <a:off x="395926" y="1385740"/>
            <a:ext cx="4458878" cy="923330"/>
          </a:xfrm>
          <a:prstGeom prst="rect">
            <a:avLst/>
          </a:prstGeom>
          <a:noFill/>
          <a:ln w="57150">
            <a:solidFill>
              <a:srgbClr val="A50021"/>
            </a:solidFill>
          </a:ln>
        </p:spPr>
        <p:txBody>
          <a:bodyPr wrap="square" rtlCol="0">
            <a:spAutoFit/>
          </a:bodyPr>
          <a:lstStyle/>
          <a:p>
            <a:r>
              <a:rPr lang="en-GB" dirty="0">
                <a:latin typeface="Century Gothic" panose="020B0502020202020204" pitchFamily="34" charset="0"/>
              </a:rPr>
              <a:t>Please ensure all items of clothing are clearly named. This helps us to return lost property to the owner quickly.</a:t>
            </a:r>
          </a:p>
        </p:txBody>
      </p:sp>
      <p:sp>
        <p:nvSpPr>
          <p:cNvPr id="6" name="TextBox 5">
            <a:extLst>
              <a:ext uri="{FF2B5EF4-FFF2-40B4-BE49-F238E27FC236}">
                <a16:creationId xmlns:a16="http://schemas.microsoft.com/office/drawing/2014/main" id="{F9492518-D2A9-4588-A968-03F99692DF3A}"/>
              </a:ext>
            </a:extLst>
          </p:cNvPr>
          <p:cNvSpPr txBox="1"/>
          <p:nvPr/>
        </p:nvSpPr>
        <p:spPr>
          <a:xfrm>
            <a:off x="5421610" y="300426"/>
            <a:ext cx="3582185" cy="923330"/>
          </a:xfrm>
          <a:prstGeom prst="rect">
            <a:avLst/>
          </a:prstGeom>
          <a:noFill/>
          <a:ln w="57150">
            <a:solidFill>
              <a:srgbClr val="A50021"/>
            </a:solidFill>
          </a:ln>
        </p:spPr>
        <p:txBody>
          <a:bodyPr wrap="square" rtlCol="0">
            <a:spAutoFit/>
          </a:bodyPr>
          <a:lstStyle/>
          <a:p>
            <a:r>
              <a:rPr lang="en-GB" dirty="0">
                <a:latin typeface="Century Gothic" panose="020B0502020202020204" pitchFamily="34" charset="0"/>
              </a:rPr>
              <a:t>Please ensure your child’s reading record comes to school daily. </a:t>
            </a:r>
          </a:p>
        </p:txBody>
      </p:sp>
      <p:sp>
        <p:nvSpPr>
          <p:cNvPr id="7" name="TextBox 6">
            <a:extLst>
              <a:ext uri="{FF2B5EF4-FFF2-40B4-BE49-F238E27FC236}">
                <a16:creationId xmlns:a16="http://schemas.microsoft.com/office/drawing/2014/main" id="{39A19AFE-1343-4828-9D19-7A824B289211}"/>
              </a:ext>
            </a:extLst>
          </p:cNvPr>
          <p:cNvSpPr txBox="1"/>
          <p:nvPr/>
        </p:nvSpPr>
        <p:spPr>
          <a:xfrm>
            <a:off x="395926" y="3016577"/>
            <a:ext cx="3940404" cy="1477328"/>
          </a:xfrm>
          <a:prstGeom prst="rect">
            <a:avLst/>
          </a:prstGeom>
          <a:noFill/>
          <a:ln w="57150">
            <a:solidFill>
              <a:srgbClr val="A50021"/>
            </a:solidFill>
          </a:ln>
        </p:spPr>
        <p:txBody>
          <a:bodyPr wrap="square" rtlCol="0">
            <a:spAutoFit/>
          </a:bodyPr>
          <a:lstStyle/>
          <a:p>
            <a:r>
              <a:rPr lang="en-GB" dirty="0">
                <a:latin typeface="Century Gothic" panose="020B0502020202020204" pitchFamily="34" charset="0"/>
              </a:rPr>
              <a:t>Children are encouraged to bring a named water bottle to school. Bottles with sports caps are preferred as they are less likely to spill.</a:t>
            </a:r>
          </a:p>
        </p:txBody>
      </p:sp>
      <p:sp>
        <p:nvSpPr>
          <p:cNvPr id="9" name="TextBox 8">
            <a:extLst>
              <a:ext uri="{FF2B5EF4-FFF2-40B4-BE49-F238E27FC236}">
                <a16:creationId xmlns:a16="http://schemas.microsoft.com/office/drawing/2014/main" id="{2C9BCAD3-7EEB-4B47-B420-3D323415CC19}"/>
              </a:ext>
            </a:extLst>
          </p:cNvPr>
          <p:cNvSpPr txBox="1"/>
          <p:nvPr/>
        </p:nvSpPr>
        <p:spPr>
          <a:xfrm>
            <a:off x="5109114" y="3021362"/>
            <a:ext cx="5976594" cy="1200329"/>
          </a:xfrm>
          <a:prstGeom prst="rect">
            <a:avLst/>
          </a:prstGeom>
          <a:noFill/>
          <a:ln w="57150">
            <a:solidFill>
              <a:srgbClr val="A50021"/>
            </a:solidFill>
          </a:ln>
        </p:spPr>
        <p:txBody>
          <a:bodyPr wrap="square" rtlCol="0">
            <a:spAutoFit/>
          </a:bodyPr>
          <a:lstStyle/>
          <a:p>
            <a:r>
              <a:rPr lang="en-GB" dirty="0">
                <a:latin typeface="Century Gothic" panose="020B0502020202020204" pitchFamily="34" charset="0"/>
              </a:rPr>
              <a:t>Children are allowed to bring one, </a:t>
            </a:r>
            <a:r>
              <a:rPr lang="en-GB" b="1" dirty="0">
                <a:latin typeface="Century Gothic" panose="020B0502020202020204" pitchFamily="34" charset="0"/>
              </a:rPr>
              <a:t>sensible sized </a:t>
            </a:r>
            <a:r>
              <a:rPr lang="en-GB" dirty="0">
                <a:latin typeface="Century Gothic" panose="020B0502020202020204" pitchFamily="34" charset="0"/>
              </a:rPr>
              <a:t>pencil case to school. A pencil, rubber, pencil sharpener and a set of coloured pencils are helpful to have in school. </a:t>
            </a:r>
          </a:p>
        </p:txBody>
      </p:sp>
      <p:sp>
        <p:nvSpPr>
          <p:cNvPr id="10" name="TextBox 9">
            <a:extLst>
              <a:ext uri="{FF2B5EF4-FFF2-40B4-BE49-F238E27FC236}">
                <a16:creationId xmlns:a16="http://schemas.microsoft.com/office/drawing/2014/main" id="{F87B24C6-E701-482E-8422-766A5EF62A07}"/>
              </a:ext>
            </a:extLst>
          </p:cNvPr>
          <p:cNvSpPr txBox="1"/>
          <p:nvPr/>
        </p:nvSpPr>
        <p:spPr>
          <a:xfrm>
            <a:off x="1791093" y="5369624"/>
            <a:ext cx="5835192" cy="1200329"/>
          </a:xfrm>
          <a:prstGeom prst="rect">
            <a:avLst/>
          </a:prstGeom>
          <a:noFill/>
          <a:ln w="57150">
            <a:solidFill>
              <a:srgbClr val="A50021"/>
            </a:solidFill>
          </a:ln>
        </p:spPr>
        <p:txBody>
          <a:bodyPr wrap="square" rtlCol="0">
            <a:spAutoFit/>
          </a:bodyPr>
          <a:lstStyle/>
          <a:p>
            <a:r>
              <a:rPr lang="en-GB" dirty="0">
                <a:latin typeface="Century Gothic" panose="020B0502020202020204" pitchFamily="34" charset="0"/>
              </a:rPr>
              <a:t>Children are encouraged to bring a snack to school to eat at break time. Please ensure breaktime snacks consist of fresh fruit or vegetables.</a:t>
            </a:r>
          </a:p>
        </p:txBody>
      </p:sp>
      <p:pic>
        <p:nvPicPr>
          <p:cNvPr id="12" name="Picture 11" descr="A picture containing table, sitting, small, holding&#10;&#10;Description automatically generated">
            <a:extLst>
              <a:ext uri="{FF2B5EF4-FFF2-40B4-BE49-F238E27FC236}">
                <a16:creationId xmlns:a16="http://schemas.microsoft.com/office/drawing/2014/main" id="{49C43CB1-ACAC-4EF9-B7AF-AEFF7AFA86CE}"/>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399069" y="4770903"/>
            <a:ext cx="3574347" cy="1856265"/>
          </a:xfrm>
          <a:prstGeom prst="rect">
            <a:avLst/>
          </a:prstGeom>
        </p:spPr>
      </p:pic>
      <p:sp>
        <p:nvSpPr>
          <p:cNvPr id="11" name="TextBox 10">
            <a:extLst>
              <a:ext uri="{FF2B5EF4-FFF2-40B4-BE49-F238E27FC236}">
                <a16:creationId xmlns:a16="http://schemas.microsoft.com/office/drawing/2014/main" id="{EAC2D1B9-A9AA-48E5-A7E6-DEC32AA122E2}"/>
              </a:ext>
            </a:extLst>
          </p:cNvPr>
          <p:cNvSpPr txBox="1"/>
          <p:nvPr/>
        </p:nvSpPr>
        <p:spPr>
          <a:xfrm>
            <a:off x="5421609" y="1494526"/>
            <a:ext cx="3582185" cy="1200329"/>
          </a:xfrm>
          <a:prstGeom prst="rect">
            <a:avLst/>
          </a:prstGeom>
          <a:noFill/>
          <a:ln w="57150">
            <a:solidFill>
              <a:srgbClr val="A50021"/>
            </a:solidFill>
          </a:ln>
        </p:spPr>
        <p:txBody>
          <a:bodyPr wrap="square" rtlCol="0">
            <a:spAutoFit/>
          </a:bodyPr>
          <a:lstStyle/>
          <a:p>
            <a:r>
              <a:rPr lang="en-GB" dirty="0">
                <a:latin typeface="Century Gothic" panose="020B0502020202020204" pitchFamily="34" charset="0"/>
              </a:rPr>
              <a:t>Messages can be sent to </a:t>
            </a:r>
            <a:r>
              <a:rPr lang="en-GB" dirty="0">
                <a:latin typeface="Century Gothic" panose="020B0502020202020204" pitchFamily="34" charset="0"/>
                <a:hlinkClick r:id="rId5"/>
              </a:rPr>
              <a:t>year3@woodfieldprimary.com</a:t>
            </a:r>
            <a:r>
              <a:rPr lang="en-GB" dirty="0">
                <a:latin typeface="Century Gothic" panose="020B0502020202020204" pitchFamily="34" charset="0"/>
              </a:rPr>
              <a:t> instead of using a contact book. </a:t>
            </a:r>
          </a:p>
        </p:txBody>
      </p:sp>
    </p:spTree>
    <p:extLst>
      <p:ext uri="{BB962C8B-B14F-4D97-AF65-F5344CB8AC3E}">
        <p14:creationId xmlns:p14="http://schemas.microsoft.com/office/powerpoint/2010/main" val="4289080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6FDF71-7528-46FD-8DB4-80234E0A93B2}"/>
              </a:ext>
            </a:extLst>
          </p:cNvPr>
          <p:cNvPicPr/>
          <p:nvPr/>
        </p:nvPicPr>
        <p:blipFill rotWithShape="1">
          <a:blip r:embed="rId2" cstate="print">
            <a:extLst>
              <a:ext uri="{28A0092B-C50C-407E-A947-70E740481C1C}">
                <a14:useLocalDpi xmlns:a14="http://schemas.microsoft.com/office/drawing/2010/main"/>
              </a:ext>
            </a:extLst>
          </a:blip>
          <a:srcRect/>
          <a:stretch/>
        </p:blipFill>
        <p:spPr>
          <a:xfrm>
            <a:off x="10458451" y="104775"/>
            <a:ext cx="1562100" cy="1609725"/>
          </a:xfrm>
          <a:prstGeom prst="rect">
            <a:avLst/>
          </a:prstGeom>
        </p:spPr>
      </p:pic>
      <p:sp>
        <p:nvSpPr>
          <p:cNvPr id="4" name="TextBox 3">
            <a:extLst>
              <a:ext uri="{FF2B5EF4-FFF2-40B4-BE49-F238E27FC236}">
                <a16:creationId xmlns:a16="http://schemas.microsoft.com/office/drawing/2014/main" id="{1C9AA510-FF9A-4073-9B05-DFA9D8A6F2D3}"/>
              </a:ext>
            </a:extLst>
          </p:cNvPr>
          <p:cNvSpPr txBox="1"/>
          <p:nvPr/>
        </p:nvSpPr>
        <p:spPr>
          <a:xfrm>
            <a:off x="-1" y="284085"/>
            <a:ext cx="3400149" cy="461665"/>
          </a:xfrm>
          <a:prstGeom prst="rect">
            <a:avLst/>
          </a:prstGeom>
          <a:solidFill>
            <a:srgbClr val="A50021"/>
          </a:solidFill>
        </p:spPr>
        <p:txBody>
          <a:bodyPr wrap="square" rtlCol="0">
            <a:spAutoFit/>
          </a:bodyPr>
          <a:lstStyle/>
          <a:p>
            <a:r>
              <a:rPr lang="en-GB" sz="2400" b="1" dirty="0">
                <a:solidFill>
                  <a:schemeClr val="bg1"/>
                </a:solidFill>
                <a:latin typeface="Century Gothic" panose="020B0502020202020204" pitchFamily="34" charset="0"/>
              </a:rPr>
              <a:t>Behaviour</a:t>
            </a:r>
          </a:p>
        </p:txBody>
      </p:sp>
      <p:sp>
        <p:nvSpPr>
          <p:cNvPr id="11" name="TextBox 10">
            <a:extLst>
              <a:ext uri="{FF2B5EF4-FFF2-40B4-BE49-F238E27FC236}">
                <a16:creationId xmlns:a16="http://schemas.microsoft.com/office/drawing/2014/main" id="{44B7DCBB-AD47-42CD-AFB2-E5620F1611A4}"/>
              </a:ext>
            </a:extLst>
          </p:cNvPr>
          <p:cNvSpPr txBox="1"/>
          <p:nvPr/>
        </p:nvSpPr>
        <p:spPr>
          <a:xfrm>
            <a:off x="94267" y="745750"/>
            <a:ext cx="11670385" cy="5632311"/>
          </a:xfrm>
          <a:prstGeom prst="rect">
            <a:avLst/>
          </a:prstGeom>
          <a:noFill/>
        </p:spPr>
        <p:txBody>
          <a:bodyPr wrap="square" rtlCol="0">
            <a:spAutoFit/>
          </a:bodyPr>
          <a:lstStyle/>
          <a:p>
            <a:r>
              <a:rPr lang="en-GB" dirty="0">
                <a:latin typeface="Century Gothic" panose="020B0502020202020204" pitchFamily="34" charset="0"/>
              </a:rPr>
              <a:t>In every Year 3 class, there is a behaviour ladder.</a:t>
            </a:r>
          </a:p>
          <a:p>
            <a:r>
              <a:rPr lang="en-GB" dirty="0">
                <a:latin typeface="Century Gothic" panose="020B0502020202020204" pitchFamily="34" charset="0"/>
              </a:rPr>
              <a:t>All children begin the day on the ‘</a:t>
            </a:r>
            <a:r>
              <a:rPr lang="en-GB" dirty="0">
                <a:solidFill>
                  <a:srgbClr val="A50021"/>
                </a:solidFill>
                <a:latin typeface="Century Gothic" panose="020B0502020202020204" pitchFamily="34" charset="0"/>
              </a:rPr>
              <a:t>START LINE</a:t>
            </a:r>
            <a:r>
              <a:rPr lang="en-GB" dirty="0">
                <a:latin typeface="Century Gothic" panose="020B0502020202020204" pitchFamily="34" charset="0"/>
              </a:rPr>
              <a:t>’.</a:t>
            </a:r>
          </a:p>
          <a:p>
            <a:endParaRPr lang="en-GB" dirty="0">
              <a:latin typeface="Century Gothic" panose="020B0502020202020204" pitchFamily="34" charset="0"/>
            </a:endParaRPr>
          </a:p>
          <a:p>
            <a:r>
              <a:rPr lang="en-GB" b="1" dirty="0">
                <a:solidFill>
                  <a:srgbClr val="A50021"/>
                </a:solidFill>
                <a:latin typeface="Century Gothic" panose="020B0502020202020204" pitchFamily="34" charset="0"/>
              </a:rPr>
              <a:t>Positive recognition: Praise Points</a:t>
            </a:r>
          </a:p>
          <a:p>
            <a:r>
              <a:rPr lang="en-GB" dirty="0">
                <a:latin typeface="Century Gothic" panose="020B0502020202020204" pitchFamily="34" charset="0"/>
              </a:rPr>
              <a:t>Positive behaviours are recognised, moving children up to the ‘</a:t>
            </a:r>
            <a:r>
              <a:rPr lang="en-GB" dirty="0">
                <a:solidFill>
                  <a:srgbClr val="A50021"/>
                </a:solidFill>
                <a:latin typeface="Century Gothic" panose="020B0502020202020204" pitchFamily="34" charset="0"/>
              </a:rPr>
              <a:t>GOLD MEDAL</a:t>
            </a:r>
            <a:r>
              <a:rPr lang="en-GB" dirty="0">
                <a:latin typeface="Century Gothic" panose="020B0502020202020204" pitchFamily="34" charset="0"/>
              </a:rPr>
              <a:t>’ in the first instance. Continued excellent behaviour will earn a move to the ‘</a:t>
            </a:r>
            <a:r>
              <a:rPr lang="en-GB" dirty="0">
                <a:solidFill>
                  <a:srgbClr val="A50021"/>
                </a:solidFill>
                <a:latin typeface="Century Gothic" panose="020B0502020202020204" pitchFamily="34" charset="0"/>
              </a:rPr>
              <a:t>TROPHY</a:t>
            </a:r>
            <a:r>
              <a:rPr lang="en-GB" dirty="0">
                <a:latin typeface="Century Gothic" panose="020B0502020202020204" pitchFamily="34" charset="0"/>
              </a:rPr>
              <a:t>’. Children will receive a praise point</a:t>
            </a:r>
          </a:p>
          <a:p>
            <a:endParaRPr lang="en-GB" dirty="0">
              <a:latin typeface="Century Gothic" panose="020B0502020202020204" pitchFamily="34" charset="0"/>
            </a:endParaRPr>
          </a:p>
          <a:p>
            <a:r>
              <a:rPr lang="en-GB" b="1" dirty="0">
                <a:solidFill>
                  <a:srgbClr val="A50021"/>
                </a:solidFill>
                <a:latin typeface="Century Gothic" panose="020B0502020202020204" pitchFamily="34" charset="0"/>
              </a:rPr>
              <a:t>Sanctions: Behaviour Points</a:t>
            </a:r>
          </a:p>
          <a:p>
            <a:r>
              <a:rPr lang="en-GB" dirty="0">
                <a:latin typeface="Century Gothic" panose="020B0502020202020204" pitchFamily="34" charset="0"/>
              </a:rPr>
              <a:t>Poor behaviour in class or around the school will mean a child is given a warning by being moved onto the ‘</a:t>
            </a:r>
            <a:r>
              <a:rPr lang="en-GB" dirty="0">
                <a:solidFill>
                  <a:srgbClr val="A50021"/>
                </a:solidFill>
                <a:latin typeface="Century Gothic" panose="020B0502020202020204" pitchFamily="34" charset="0"/>
              </a:rPr>
              <a:t>WHISTLE</a:t>
            </a:r>
            <a:r>
              <a:rPr lang="en-GB" dirty="0">
                <a:latin typeface="Century Gothic" panose="020B0502020202020204" pitchFamily="34" charset="0"/>
              </a:rPr>
              <a:t>’. This is an opportunity for a child to reflect on their behaviour and turn it around. If behaviour improves, this will be recognised and the child can work up the behaviour ladder to the ‘</a:t>
            </a:r>
            <a:r>
              <a:rPr lang="en-GB" dirty="0">
                <a:solidFill>
                  <a:srgbClr val="A50021"/>
                </a:solidFill>
                <a:latin typeface="Century Gothic" panose="020B0502020202020204" pitchFamily="34" charset="0"/>
              </a:rPr>
              <a:t>START LINE</a:t>
            </a:r>
            <a:r>
              <a:rPr lang="en-GB" dirty="0">
                <a:latin typeface="Century Gothic" panose="020B0502020202020204" pitchFamily="34" charset="0"/>
              </a:rPr>
              <a:t>’ and beyond.</a:t>
            </a:r>
          </a:p>
          <a:p>
            <a:r>
              <a:rPr lang="en-GB" dirty="0">
                <a:latin typeface="Century Gothic" panose="020B0502020202020204" pitchFamily="34" charset="0"/>
              </a:rPr>
              <a:t>Continued poor behaviour after being placed on the ‘</a:t>
            </a:r>
            <a:r>
              <a:rPr lang="en-GB" dirty="0">
                <a:solidFill>
                  <a:srgbClr val="A50021"/>
                </a:solidFill>
                <a:latin typeface="Century Gothic" panose="020B0502020202020204" pitchFamily="34" charset="0"/>
              </a:rPr>
              <a:t>WHISTLE</a:t>
            </a:r>
            <a:r>
              <a:rPr lang="en-GB" dirty="0">
                <a:latin typeface="Century Gothic" panose="020B0502020202020204" pitchFamily="34" charset="0"/>
              </a:rPr>
              <a:t>’ will lead to a child being moved to the ‘</a:t>
            </a:r>
            <a:r>
              <a:rPr lang="en-GB" dirty="0">
                <a:solidFill>
                  <a:srgbClr val="A50021"/>
                </a:solidFill>
                <a:latin typeface="Century Gothic" panose="020B0502020202020204" pitchFamily="34" charset="0"/>
              </a:rPr>
              <a:t>RED FLAG</a:t>
            </a:r>
            <a:r>
              <a:rPr lang="en-GB" dirty="0">
                <a:latin typeface="Century Gothic" panose="020B0502020202020204" pitchFamily="34" charset="0"/>
              </a:rPr>
              <a:t>’. In these cases, a red mark will be issued and parents informed of the behaviour.</a:t>
            </a:r>
          </a:p>
          <a:p>
            <a:endParaRPr lang="en-GB" dirty="0">
              <a:latin typeface="Century Gothic" panose="020B0502020202020204" pitchFamily="34" charset="0"/>
            </a:endParaRPr>
          </a:p>
          <a:p>
            <a:r>
              <a:rPr lang="en-GB" b="1" dirty="0">
                <a:solidFill>
                  <a:srgbClr val="A50021"/>
                </a:solidFill>
                <a:latin typeface="Century Gothic" panose="020B0502020202020204" pitchFamily="34" charset="0"/>
              </a:rPr>
              <a:t>Whole class rewards: </a:t>
            </a:r>
          </a:p>
          <a:p>
            <a:r>
              <a:rPr lang="en-GB" dirty="0">
                <a:latin typeface="Century Gothic" panose="020B0502020202020204" pitchFamily="34" charset="0"/>
              </a:rPr>
              <a:t>Individual teachers will run whole class rewards that are earned over time. These rewards encourage co-operation and teamwork, rewarding the class for working together well. Classes can earn rewards if they work together and individual teachers will inform classes if such rewards are earned.</a:t>
            </a:r>
          </a:p>
          <a:p>
            <a:endParaRPr lang="en-GB" dirty="0"/>
          </a:p>
        </p:txBody>
      </p:sp>
    </p:spTree>
    <p:extLst>
      <p:ext uri="{BB962C8B-B14F-4D97-AF65-F5344CB8AC3E}">
        <p14:creationId xmlns:p14="http://schemas.microsoft.com/office/powerpoint/2010/main" val="2489835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985898" y="180570"/>
            <a:ext cx="1966221" cy="1756706"/>
          </a:xfrm>
          <a:prstGeom prst="rect">
            <a:avLst/>
          </a:prstGeom>
        </p:spPr>
      </p:pic>
      <p:sp>
        <p:nvSpPr>
          <p:cNvPr id="2" name="Rectangle 1"/>
          <p:cNvSpPr/>
          <p:nvPr/>
        </p:nvSpPr>
        <p:spPr>
          <a:xfrm>
            <a:off x="334370" y="1623029"/>
            <a:ext cx="9270124" cy="4560607"/>
          </a:xfrm>
          <a:prstGeom prst="rect">
            <a:avLst/>
          </a:prstGeom>
        </p:spPr>
        <p:txBody>
          <a:bodyPr wrap="square">
            <a:spAutoFit/>
          </a:bodyPr>
          <a:lstStyle/>
          <a:p>
            <a:pPr>
              <a:lnSpc>
                <a:spcPct val="107000"/>
              </a:lnSpc>
              <a:spcAft>
                <a:spcPts val="800"/>
              </a:spcAft>
            </a:pPr>
            <a:r>
              <a:rPr lang="en-GB" b="1" u="sng" dirty="0">
                <a:latin typeface="Century Gothic" panose="020B0502020202020204" pitchFamily="34" charset="0"/>
                <a:ea typeface="Calibri" panose="020F0502020204030204" pitchFamily="34" charset="0"/>
                <a:cs typeface="Calibri" panose="020F0502020204030204" pitchFamily="34" charset="0"/>
              </a:rPr>
              <a:t>Praise Points</a:t>
            </a:r>
            <a:endParaRPr lang="en-GB"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entury Gothic" panose="020B0502020202020204" pitchFamily="34" charset="0"/>
                <a:ea typeface="Calibri" panose="020F0502020204030204" pitchFamily="34" charset="0"/>
                <a:cs typeface="Calibri" panose="020F0502020204030204" pitchFamily="34" charset="0"/>
              </a:rPr>
              <a:t>Pupils will now receive Praise Points when they are show behaviours which deserve reward.</a:t>
            </a:r>
          </a:p>
          <a:p>
            <a:pPr>
              <a:lnSpc>
                <a:spcPct val="107000"/>
              </a:lnSpc>
              <a:spcAft>
                <a:spcPts val="800"/>
              </a:spcAft>
            </a:pPr>
            <a:r>
              <a:rPr lang="en-GB" dirty="0">
                <a:latin typeface="Century Gothic" panose="020B0502020202020204" pitchFamily="34" charset="0"/>
                <a:ea typeface="Calibri" panose="020F0502020204030204" pitchFamily="34" charset="0"/>
                <a:cs typeface="Calibri" panose="020F0502020204030204" pitchFamily="34" charset="0"/>
              </a:rPr>
              <a:t>These praise points all have these names:</a:t>
            </a:r>
            <a:endParaRPr lang="en-GB" dirty="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Century Gothic" panose="020B0502020202020204" pitchFamily="34" charset="0"/>
                <a:ea typeface="Calibri" panose="020F0502020204030204" pitchFamily="34" charset="0"/>
                <a:cs typeface="Calibri" panose="020F0502020204030204" pitchFamily="34" charset="0"/>
              </a:rPr>
              <a:t>Kind &amp; Helpful (any behaviour considered to be kind, helpful or similar towards any other members of the school community)</a:t>
            </a:r>
            <a:endParaRPr lang="en-GB" dirty="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Century Gothic" panose="020B0502020202020204" pitchFamily="34" charset="0"/>
                <a:ea typeface="Calibri" panose="020F0502020204030204" pitchFamily="34" charset="0"/>
                <a:cs typeface="Calibri" panose="020F0502020204030204" pitchFamily="34" charset="0"/>
              </a:rPr>
              <a:t>Smart Learning (showing an excellent attitude to learning)</a:t>
            </a:r>
            <a:endParaRPr lang="en-GB" dirty="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Century Gothic" panose="020B0502020202020204" pitchFamily="34" charset="0"/>
                <a:ea typeface="Calibri" panose="020F0502020204030204" pitchFamily="34" charset="0"/>
                <a:cs typeface="Calibri" panose="020F0502020204030204" pitchFamily="34" charset="0"/>
              </a:rPr>
              <a:t>Smart Walking (children being seen walking/lining up around the school sensibly)</a:t>
            </a:r>
            <a:endParaRPr lang="en-GB" dirty="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latin typeface="Century Gothic" panose="020B0502020202020204" pitchFamily="34" charset="0"/>
                <a:ea typeface="Calibri" panose="020F0502020204030204" pitchFamily="34" charset="0"/>
                <a:cs typeface="Calibri" panose="020F0502020204030204" pitchFamily="34" charset="0"/>
              </a:rPr>
              <a:t>Smart Sitting (sitting smartly ready to learn)</a:t>
            </a:r>
          </a:p>
          <a:p>
            <a:pPr marL="342900" lvl="0" indent="-342900">
              <a:lnSpc>
                <a:spcPct val="107000"/>
              </a:lnSpc>
              <a:spcAft>
                <a:spcPts val="800"/>
              </a:spcAft>
              <a:buFont typeface="Symbol" panose="05050102010706020507" pitchFamily="18" charset="2"/>
              <a:buChar char=""/>
            </a:pPr>
            <a:endParaRPr lang="en-GB"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entury Gothic" panose="020B0502020202020204" pitchFamily="34" charset="0"/>
                <a:ea typeface="Calibri" panose="020F0502020204030204" pitchFamily="34" charset="0"/>
                <a:cs typeface="Calibri" panose="020F0502020204030204" pitchFamily="34" charset="0"/>
              </a:rPr>
              <a:t>If you achieve a set number of praise points, you will earn prizes/rewards.</a:t>
            </a:r>
            <a:endParaRPr lang="en-GB"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entury Gothic" panose="020B0502020202020204" pitchFamily="34" charset="0"/>
                <a:ea typeface="Calibri" panose="020F0502020204030204" pitchFamily="34" charset="0"/>
                <a:cs typeface="Times New Roman" panose="02020603050405020304" pitchFamily="18" charset="0"/>
              </a:rPr>
              <a:t>In KS2, your praise points will also be your house points – they are not separate.</a:t>
            </a:r>
            <a:endParaRPr lang="en-GB" dirty="0">
              <a:latin typeface="Century Gothic" panose="020B050202020202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1C9AA510-FF9A-4073-9B05-DFA9D8A6F2D3}"/>
              </a:ext>
            </a:extLst>
          </p:cNvPr>
          <p:cNvSpPr txBox="1"/>
          <p:nvPr/>
        </p:nvSpPr>
        <p:spPr>
          <a:xfrm>
            <a:off x="-1" y="284085"/>
            <a:ext cx="3400149" cy="461665"/>
          </a:xfrm>
          <a:prstGeom prst="rect">
            <a:avLst/>
          </a:prstGeom>
          <a:solidFill>
            <a:srgbClr val="A50021"/>
          </a:solidFill>
        </p:spPr>
        <p:txBody>
          <a:bodyPr wrap="square" rtlCol="0">
            <a:spAutoFit/>
          </a:bodyPr>
          <a:lstStyle/>
          <a:p>
            <a:r>
              <a:rPr lang="en-GB" sz="2400" b="1" dirty="0">
                <a:solidFill>
                  <a:schemeClr val="bg1"/>
                </a:solidFill>
                <a:latin typeface="Century Gothic" panose="020B0502020202020204" pitchFamily="34" charset="0"/>
              </a:rPr>
              <a:t>Behaviour</a:t>
            </a:r>
          </a:p>
        </p:txBody>
      </p:sp>
    </p:spTree>
    <p:extLst>
      <p:ext uri="{BB962C8B-B14F-4D97-AF65-F5344CB8AC3E}">
        <p14:creationId xmlns:p14="http://schemas.microsoft.com/office/powerpoint/2010/main" val="2291773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999545" y="317047"/>
            <a:ext cx="1966221" cy="1756706"/>
          </a:xfrm>
          <a:prstGeom prst="rect">
            <a:avLst/>
          </a:prstGeom>
        </p:spPr>
      </p:pic>
      <p:sp>
        <p:nvSpPr>
          <p:cNvPr id="2" name="Rectangle 1"/>
          <p:cNvSpPr/>
          <p:nvPr/>
        </p:nvSpPr>
        <p:spPr>
          <a:xfrm>
            <a:off x="470848" y="1398662"/>
            <a:ext cx="9270124" cy="4337854"/>
          </a:xfrm>
          <a:prstGeom prst="rect">
            <a:avLst/>
          </a:prstGeom>
        </p:spPr>
        <p:txBody>
          <a:bodyPr wrap="square">
            <a:spAutoFit/>
          </a:bodyPr>
          <a:lstStyle/>
          <a:p>
            <a:pPr>
              <a:lnSpc>
                <a:spcPct val="107000"/>
              </a:lnSpc>
              <a:spcAft>
                <a:spcPts val="800"/>
              </a:spcAft>
            </a:pPr>
            <a:r>
              <a:rPr lang="en-GB" b="1" u="sng" dirty="0">
                <a:latin typeface="Century Gothic" panose="020B0502020202020204" pitchFamily="34" charset="0"/>
                <a:ea typeface="Calibri" panose="020F0502020204030204" pitchFamily="34" charset="0"/>
                <a:cs typeface="Calibri" panose="020F0502020204030204" pitchFamily="34" charset="0"/>
              </a:rPr>
              <a:t>Praise Points</a:t>
            </a:r>
            <a:endParaRPr lang="en-GB"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entury Gothic" panose="020B0502020202020204" pitchFamily="34" charset="0"/>
              <a:ea typeface="Calibri" panose="020F0502020204030204" pitchFamily="34" charset="0"/>
              <a:cs typeface="Calibri" panose="020F0502020204030204" pitchFamily="34" charset="0"/>
            </a:endParaRPr>
          </a:p>
          <a:p>
            <a:pPr>
              <a:lnSpc>
                <a:spcPct val="107000"/>
              </a:lnSpc>
              <a:spcAft>
                <a:spcPts val="800"/>
              </a:spcAft>
            </a:pPr>
            <a:r>
              <a:rPr lang="en-GB" dirty="0">
                <a:latin typeface="Century Gothic" panose="020B0502020202020204" pitchFamily="34" charset="0"/>
                <a:ea typeface="Calibri" panose="020F0502020204030204" pitchFamily="34" charset="0"/>
                <a:cs typeface="Calibri" panose="020F0502020204030204" pitchFamily="34" charset="0"/>
              </a:rPr>
              <a:t>50 Praise Points = First Prize</a:t>
            </a:r>
          </a:p>
          <a:p>
            <a:pPr>
              <a:lnSpc>
                <a:spcPct val="107000"/>
              </a:lnSpc>
              <a:spcAft>
                <a:spcPts val="800"/>
              </a:spcAft>
            </a:pPr>
            <a:endParaRPr lang="en-GB" dirty="0">
              <a:latin typeface="Century Gothic" panose="020B0502020202020204" pitchFamily="34" charset="0"/>
              <a:ea typeface="Calibri" panose="020F0502020204030204" pitchFamily="34" charset="0"/>
              <a:cs typeface="Calibri" panose="020F0502020204030204" pitchFamily="34" charset="0"/>
            </a:endParaRPr>
          </a:p>
          <a:p>
            <a:pPr>
              <a:lnSpc>
                <a:spcPct val="107000"/>
              </a:lnSpc>
              <a:spcAft>
                <a:spcPts val="800"/>
              </a:spcAft>
            </a:pPr>
            <a:r>
              <a:rPr lang="en-GB" dirty="0">
                <a:latin typeface="Century Gothic" panose="020B0502020202020204" pitchFamily="34" charset="0"/>
                <a:ea typeface="Calibri" panose="020F0502020204030204" pitchFamily="34" charset="0"/>
                <a:cs typeface="Calibri" panose="020F0502020204030204" pitchFamily="34" charset="0"/>
              </a:rPr>
              <a:t>100 Praise Points = Second Prize</a:t>
            </a:r>
          </a:p>
          <a:p>
            <a:pPr>
              <a:lnSpc>
                <a:spcPct val="107000"/>
              </a:lnSpc>
              <a:spcAft>
                <a:spcPts val="800"/>
              </a:spcAft>
            </a:pPr>
            <a:endParaRPr lang="en-GB" dirty="0">
              <a:latin typeface="Century Gothic" panose="020B0502020202020204" pitchFamily="34" charset="0"/>
              <a:ea typeface="Calibri" panose="020F0502020204030204" pitchFamily="34" charset="0"/>
              <a:cs typeface="Calibri" panose="020F0502020204030204" pitchFamily="34" charset="0"/>
            </a:endParaRPr>
          </a:p>
          <a:p>
            <a:pPr>
              <a:lnSpc>
                <a:spcPct val="107000"/>
              </a:lnSpc>
              <a:spcAft>
                <a:spcPts val="800"/>
              </a:spcAft>
            </a:pPr>
            <a:r>
              <a:rPr lang="en-GB" dirty="0">
                <a:latin typeface="Century Gothic" panose="020B0502020202020204" pitchFamily="34" charset="0"/>
                <a:ea typeface="Calibri" panose="020F0502020204030204" pitchFamily="34" charset="0"/>
                <a:cs typeface="Calibri" panose="020F0502020204030204" pitchFamily="34" charset="0"/>
              </a:rPr>
              <a:t>150 Praise Points = Third Prize</a:t>
            </a:r>
          </a:p>
          <a:p>
            <a:pPr>
              <a:lnSpc>
                <a:spcPct val="107000"/>
              </a:lnSpc>
              <a:spcAft>
                <a:spcPts val="800"/>
              </a:spcAft>
            </a:pPr>
            <a:endParaRPr lang="en-GB" dirty="0">
              <a:latin typeface="Century Gothic" panose="020B0502020202020204" pitchFamily="34" charset="0"/>
              <a:ea typeface="Calibri" panose="020F0502020204030204" pitchFamily="34" charset="0"/>
              <a:cs typeface="Calibri" panose="020F0502020204030204" pitchFamily="34" charset="0"/>
            </a:endParaRPr>
          </a:p>
          <a:p>
            <a:pPr>
              <a:lnSpc>
                <a:spcPct val="107000"/>
              </a:lnSpc>
              <a:spcAft>
                <a:spcPts val="800"/>
              </a:spcAft>
            </a:pPr>
            <a:r>
              <a:rPr lang="en-GB" sz="3200" dirty="0">
                <a:latin typeface="Century Gothic" panose="020B0502020202020204" pitchFamily="34" charset="0"/>
                <a:ea typeface="Calibri" panose="020F0502020204030204" pitchFamily="34" charset="0"/>
                <a:cs typeface="Calibri" panose="020F0502020204030204" pitchFamily="34" charset="0"/>
              </a:rPr>
              <a:t>Miss Rodger or Miss Ryan will be revealing what these prizes are in assembly soon!</a:t>
            </a:r>
          </a:p>
        </p:txBody>
      </p:sp>
      <p:sp>
        <p:nvSpPr>
          <p:cNvPr id="4" name="TextBox 3">
            <a:extLst>
              <a:ext uri="{FF2B5EF4-FFF2-40B4-BE49-F238E27FC236}">
                <a16:creationId xmlns:a16="http://schemas.microsoft.com/office/drawing/2014/main" id="{1C9AA510-FF9A-4073-9B05-DFA9D8A6F2D3}"/>
              </a:ext>
            </a:extLst>
          </p:cNvPr>
          <p:cNvSpPr txBox="1"/>
          <p:nvPr/>
        </p:nvSpPr>
        <p:spPr>
          <a:xfrm>
            <a:off x="-1" y="284085"/>
            <a:ext cx="3400149" cy="461665"/>
          </a:xfrm>
          <a:prstGeom prst="rect">
            <a:avLst/>
          </a:prstGeom>
          <a:solidFill>
            <a:srgbClr val="A50021"/>
          </a:solidFill>
        </p:spPr>
        <p:txBody>
          <a:bodyPr wrap="square" rtlCol="0">
            <a:spAutoFit/>
          </a:bodyPr>
          <a:lstStyle/>
          <a:p>
            <a:r>
              <a:rPr lang="en-GB" sz="2400" b="1" dirty="0">
                <a:solidFill>
                  <a:schemeClr val="bg1"/>
                </a:solidFill>
                <a:latin typeface="Century Gothic" panose="020B0502020202020204" pitchFamily="34" charset="0"/>
              </a:rPr>
              <a:t>Behaviour</a:t>
            </a: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1228266" y="2538650"/>
              <a:ext cx="360" cy="13680"/>
            </p14:xfrm>
          </p:contentPart>
        </mc:Choice>
        <mc:Fallback xmlns="">
          <p:pic>
            <p:nvPicPr>
              <p:cNvPr id="5" name="Ink 4"/>
              <p:cNvPicPr/>
              <p:nvPr/>
            </p:nvPicPr>
            <p:blipFill>
              <a:blip r:embed="rId4"/>
              <a:stretch>
                <a:fillRect/>
              </a:stretch>
            </p:blipFill>
            <p:spPr>
              <a:xfrm>
                <a:off x="1216386" y="2526770"/>
                <a:ext cx="24120" cy="37440"/>
              </a:xfrm>
              <a:prstGeom prst="rect">
                <a:avLst/>
              </a:prstGeom>
            </p:spPr>
          </p:pic>
        </mc:Fallback>
      </mc:AlternateContent>
    </p:spTree>
    <p:extLst>
      <p:ext uri="{BB962C8B-B14F-4D97-AF65-F5344CB8AC3E}">
        <p14:creationId xmlns:p14="http://schemas.microsoft.com/office/powerpoint/2010/main" val="1107830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054137" y="98024"/>
            <a:ext cx="1966221" cy="1756706"/>
          </a:xfrm>
          <a:prstGeom prst="rect">
            <a:avLst/>
          </a:prstGeom>
        </p:spPr>
      </p:pic>
      <p:sp>
        <p:nvSpPr>
          <p:cNvPr id="2" name="Rectangle 1"/>
          <p:cNvSpPr/>
          <p:nvPr/>
        </p:nvSpPr>
        <p:spPr>
          <a:xfrm>
            <a:off x="299545" y="98024"/>
            <a:ext cx="9901893" cy="6141297"/>
          </a:xfrm>
          <a:prstGeom prst="rect">
            <a:avLst/>
          </a:prstGeom>
        </p:spPr>
        <p:txBody>
          <a:bodyPr wrap="square">
            <a:spAutoFit/>
          </a:bodyPr>
          <a:lstStyle/>
          <a:p>
            <a:pPr>
              <a:lnSpc>
                <a:spcPct val="107000"/>
              </a:lnSpc>
              <a:spcAft>
                <a:spcPts val="800"/>
              </a:spcAft>
            </a:pPr>
            <a:endParaRPr lang="en-GB" b="1" u="sng" dirty="0">
              <a:latin typeface="Century Gothic" panose="020B050202020202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b="1" u="sng" dirty="0">
              <a:latin typeface="Century Gothic" panose="020B0502020202020204" pitchFamily="34" charset="0"/>
              <a:ea typeface="Calibri" panose="020F0502020204030204" pitchFamily="34" charset="0"/>
              <a:cs typeface="Calibri" panose="020F0502020204030204" pitchFamily="34" charset="0"/>
            </a:endParaRPr>
          </a:p>
          <a:p>
            <a:pPr>
              <a:lnSpc>
                <a:spcPct val="107000"/>
              </a:lnSpc>
              <a:spcAft>
                <a:spcPts val="800"/>
              </a:spcAft>
            </a:pPr>
            <a:r>
              <a:rPr lang="en-GB" b="1" u="sng" dirty="0">
                <a:latin typeface="Century Gothic" panose="020B0502020202020204" pitchFamily="34" charset="0"/>
                <a:ea typeface="Calibri" panose="020F0502020204030204" pitchFamily="34" charset="0"/>
                <a:cs typeface="Calibri" panose="020F0502020204030204" pitchFamily="34" charset="0"/>
              </a:rPr>
              <a:t>Praise Points</a:t>
            </a:r>
            <a:endParaRPr lang="en-GB"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entury Gothic" panose="020B0502020202020204" pitchFamily="34" charset="0"/>
              <a:ea typeface="Calibri" panose="020F0502020204030204" pitchFamily="34" charset="0"/>
              <a:cs typeface="Calibri" panose="020F0502020204030204" pitchFamily="34" charset="0"/>
            </a:endParaRPr>
          </a:p>
          <a:p>
            <a:pPr marL="342900" lvl="0" indent="-342900">
              <a:lnSpc>
                <a:spcPct val="107000"/>
              </a:lnSpc>
              <a:spcAft>
                <a:spcPts val="0"/>
              </a:spcAft>
              <a:buFont typeface="Symbol" panose="05050102010706020507" pitchFamily="18" charset="2"/>
              <a:buChar char=""/>
            </a:pPr>
            <a:r>
              <a:rPr lang="en-GB" dirty="0">
                <a:latin typeface="Century Gothic" panose="020B0502020202020204" pitchFamily="34" charset="0"/>
                <a:ea typeface="Calibri" panose="020F0502020204030204" pitchFamily="34" charset="0"/>
                <a:cs typeface="Calibri" panose="020F0502020204030204" pitchFamily="34" charset="0"/>
              </a:rPr>
              <a:t>Kind &amp; Helpful (any behaviour considered to be kind, helpful or similar towards any other members of the school community)</a:t>
            </a:r>
            <a:endParaRPr lang="en-GB" dirty="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Century Gothic" panose="020B0502020202020204" pitchFamily="34" charset="0"/>
                <a:ea typeface="Calibri" panose="020F0502020204030204" pitchFamily="34" charset="0"/>
                <a:cs typeface="Calibri" panose="020F0502020204030204" pitchFamily="34" charset="0"/>
              </a:rPr>
              <a:t>Smart Learning (showing an excellent attitude to learning)</a:t>
            </a:r>
            <a:endParaRPr lang="en-GB" dirty="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Century Gothic" panose="020B0502020202020204" pitchFamily="34" charset="0"/>
                <a:ea typeface="Calibri" panose="020F0502020204030204" pitchFamily="34" charset="0"/>
                <a:cs typeface="Calibri" panose="020F0502020204030204" pitchFamily="34" charset="0"/>
              </a:rPr>
              <a:t>Smart Walking (children being seen walking/lining up around the school sensibly)</a:t>
            </a:r>
            <a:endParaRPr lang="en-GB" dirty="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latin typeface="Century Gothic" panose="020B0502020202020204" pitchFamily="34" charset="0"/>
                <a:ea typeface="Calibri" panose="020F0502020204030204" pitchFamily="34" charset="0"/>
                <a:cs typeface="Calibri" panose="020F0502020204030204" pitchFamily="34" charset="0"/>
              </a:rPr>
              <a:t>Smart Sitting (sitting smartly ready to learn)</a:t>
            </a:r>
          </a:p>
          <a:p>
            <a:pPr lvl="0">
              <a:lnSpc>
                <a:spcPct val="107000"/>
              </a:lnSpc>
              <a:spcAft>
                <a:spcPts val="800"/>
              </a:spcAft>
            </a:pPr>
            <a:endParaRPr lang="en-GB" sz="2800" dirty="0">
              <a:latin typeface="Century Gothic" panose="020B0502020202020204" pitchFamily="34" charset="0"/>
              <a:ea typeface="Calibri" panose="020F0502020204030204" pitchFamily="34" charset="0"/>
              <a:cs typeface="Calibri" panose="020F0502020204030204" pitchFamily="34" charset="0"/>
            </a:endParaRPr>
          </a:p>
          <a:p>
            <a:pPr lvl="0">
              <a:lnSpc>
                <a:spcPct val="107000"/>
              </a:lnSpc>
              <a:spcAft>
                <a:spcPts val="800"/>
              </a:spcAft>
            </a:pPr>
            <a:r>
              <a:rPr lang="en-GB" sz="2800" dirty="0">
                <a:latin typeface="Century Gothic" panose="020B0502020202020204" pitchFamily="34" charset="0"/>
                <a:ea typeface="Calibri" panose="020F0502020204030204" pitchFamily="34" charset="0"/>
                <a:cs typeface="Calibri" panose="020F0502020204030204" pitchFamily="34" charset="0"/>
              </a:rPr>
              <a:t>Make sure that you’re doing your best to show all of these behaviours at all times – these are the things that your teacher and all other staff around the school will be looking out for and praising you for – if they’re really impressed then they might even give you a praise point!</a:t>
            </a:r>
          </a:p>
        </p:txBody>
      </p:sp>
      <p:sp>
        <p:nvSpPr>
          <p:cNvPr id="4" name="TextBox 3">
            <a:extLst>
              <a:ext uri="{FF2B5EF4-FFF2-40B4-BE49-F238E27FC236}">
                <a16:creationId xmlns:a16="http://schemas.microsoft.com/office/drawing/2014/main" id="{1C9AA510-FF9A-4073-9B05-DFA9D8A6F2D3}"/>
              </a:ext>
            </a:extLst>
          </p:cNvPr>
          <p:cNvSpPr txBox="1"/>
          <p:nvPr/>
        </p:nvSpPr>
        <p:spPr>
          <a:xfrm>
            <a:off x="-1" y="284085"/>
            <a:ext cx="3400149" cy="461665"/>
          </a:xfrm>
          <a:prstGeom prst="rect">
            <a:avLst/>
          </a:prstGeom>
          <a:solidFill>
            <a:srgbClr val="A50021"/>
          </a:solidFill>
        </p:spPr>
        <p:txBody>
          <a:bodyPr wrap="square" rtlCol="0">
            <a:spAutoFit/>
          </a:bodyPr>
          <a:lstStyle/>
          <a:p>
            <a:r>
              <a:rPr lang="en-GB" sz="2400" b="1" dirty="0">
                <a:solidFill>
                  <a:schemeClr val="bg1"/>
                </a:solidFill>
                <a:latin typeface="Century Gothic" panose="020B0502020202020204" pitchFamily="34" charset="0"/>
              </a:rPr>
              <a:t>Behaviour</a:t>
            </a:r>
          </a:p>
        </p:txBody>
      </p:sp>
    </p:spTree>
    <p:extLst>
      <p:ext uri="{BB962C8B-B14F-4D97-AF65-F5344CB8AC3E}">
        <p14:creationId xmlns:p14="http://schemas.microsoft.com/office/powerpoint/2010/main" val="3309771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931307" y="262456"/>
            <a:ext cx="1966221" cy="1756706"/>
          </a:xfrm>
          <a:prstGeom prst="rect">
            <a:avLst/>
          </a:prstGeom>
        </p:spPr>
      </p:pic>
      <p:sp>
        <p:nvSpPr>
          <p:cNvPr id="2" name="Rectangle 1"/>
          <p:cNvSpPr/>
          <p:nvPr/>
        </p:nvSpPr>
        <p:spPr>
          <a:xfrm>
            <a:off x="498144" y="1685266"/>
            <a:ext cx="9270124" cy="3923895"/>
          </a:xfrm>
          <a:prstGeom prst="rect">
            <a:avLst/>
          </a:prstGeom>
        </p:spPr>
        <p:txBody>
          <a:bodyPr wrap="square">
            <a:spAutoFit/>
          </a:bodyPr>
          <a:lstStyle/>
          <a:p>
            <a:pPr>
              <a:lnSpc>
                <a:spcPct val="107000"/>
              </a:lnSpc>
              <a:spcAft>
                <a:spcPts val="800"/>
              </a:spcAft>
            </a:pPr>
            <a:r>
              <a:rPr lang="en-GB" b="1" u="sng" dirty="0">
                <a:latin typeface="Century Gothic" panose="020B0502020202020204" pitchFamily="34" charset="0"/>
                <a:ea typeface="Calibri" panose="020F0502020204030204" pitchFamily="34" charset="0"/>
                <a:cs typeface="Calibri" panose="020F0502020204030204" pitchFamily="34" charset="0"/>
              </a:rPr>
              <a:t>Praise Points</a:t>
            </a:r>
            <a:endParaRPr lang="en-GB"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entury Gothic" panose="020B050202020202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dirty="0">
              <a:latin typeface="Century Gothic" panose="020B0502020202020204" pitchFamily="34" charset="0"/>
              <a:ea typeface="Calibri" panose="020F0502020204030204" pitchFamily="34" charset="0"/>
              <a:cs typeface="Calibri" panose="020F0502020204030204" pitchFamily="34" charset="0"/>
            </a:endParaRPr>
          </a:p>
          <a:p>
            <a:pPr>
              <a:lnSpc>
                <a:spcPct val="107000"/>
              </a:lnSpc>
              <a:spcAft>
                <a:spcPts val="800"/>
              </a:spcAft>
            </a:pPr>
            <a:r>
              <a:rPr lang="en-GB" sz="3200" dirty="0">
                <a:latin typeface="Century Gothic" panose="020B0502020202020204" pitchFamily="34" charset="0"/>
                <a:ea typeface="Calibri" panose="020F0502020204030204" pitchFamily="34" charset="0"/>
                <a:cs typeface="Calibri" panose="020F0502020204030204" pitchFamily="34" charset="0"/>
              </a:rPr>
              <a:t>On the app that the school use to communicate with parents and carers, your praise points will be shown on here – this means that your grown ups will be able to see when you’ve been doing great things!!!</a:t>
            </a:r>
            <a:endParaRPr lang="en-GB" sz="4800" dirty="0">
              <a:latin typeface="Century Gothic" panose="020B0502020202020204" pitchFamily="34" charset="0"/>
              <a:ea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1300346" y="5896010"/>
              <a:ext cx="360" cy="360"/>
            </p14:xfrm>
          </p:contentPart>
        </mc:Choice>
        <mc:Fallback xmlns="">
          <p:pic>
            <p:nvPicPr>
              <p:cNvPr id="4" name="Ink 3"/>
              <p:cNvPicPr/>
              <p:nvPr/>
            </p:nvPicPr>
            <p:blipFill>
              <a:blip r:embed="rId4"/>
              <a:stretch>
                <a:fillRect/>
              </a:stretch>
            </p:blipFill>
            <p:spPr>
              <a:xfrm>
                <a:off x="11288466" y="5884130"/>
                <a:ext cx="24120" cy="24120"/>
              </a:xfrm>
              <a:prstGeom prst="rect">
                <a:avLst/>
              </a:prstGeom>
            </p:spPr>
          </p:pic>
        </mc:Fallback>
      </mc:AlternateContent>
      <p:sp>
        <p:nvSpPr>
          <p:cNvPr id="9" name="TextBox 8">
            <a:extLst>
              <a:ext uri="{FF2B5EF4-FFF2-40B4-BE49-F238E27FC236}">
                <a16:creationId xmlns:a16="http://schemas.microsoft.com/office/drawing/2014/main" id="{1C9AA510-FF9A-4073-9B05-DFA9D8A6F2D3}"/>
              </a:ext>
            </a:extLst>
          </p:cNvPr>
          <p:cNvSpPr txBox="1"/>
          <p:nvPr/>
        </p:nvSpPr>
        <p:spPr>
          <a:xfrm>
            <a:off x="-1" y="284085"/>
            <a:ext cx="3400149" cy="461665"/>
          </a:xfrm>
          <a:prstGeom prst="rect">
            <a:avLst/>
          </a:prstGeom>
          <a:solidFill>
            <a:srgbClr val="A50021"/>
          </a:solidFill>
        </p:spPr>
        <p:txBody>
          <a:bodyPr wrap="square" rtlCol="0">
            <a:spAutoFit/>
          </a:bodyPr>
          <a:lstStyle/>
          <a:p>
            <a:r>
              <a:rPr lang="en-GB" sz="2400" b="1" dirty="0">
                <a:solidFill>
                  <a:schemeClr val="bg1"/>
                </a:solidFill>
                <a:latin typeface="Century Gothic" panose="020B0502020202020204" pitchFamily="34" charset="0"/>
              </a:rPr>
              <a:t>Behaviour</a:t>
            </a:r>
          </a:p>
        </p:txBody>
      </p:sp>
    </p:spTree>
    <p:extLst>
      <p:ext uri="{BB962C8B-B14F-4D97-AF65-F5344CB8AC3E}">
        <p14:creationId xmlns:p14="http://schemas.microsoft.com/office/powerpoint/2010/main" val="511550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863068" y="299545"/>
            <a:ext cx="1966221" cy="1756706"/>
          </a:xfrm>
          <a:prstGeom prst="rect">
            <a:avLst/>
          </a:prstGeom>
        </p:spPr>
      </p:pic>
      <p:sp>
        <p:nvSpPr>
          <p:cNvPr id="2" name="Rectangle 1"/>
          <p:cNvSpPr/>
          <p:nvPr/>
        </p:nvSpPr>
        <p:spPr>
          <a:xfrm>
            <a:off x="237632" y="299545"/>
            <a:ext cx="9270124" cy="5626027"/>
          </a:xfrm>
          <a:prstGeom prst="rect">
            <a:avLst/>
          </a:prstGeom>
        </p:spPr>
        <p:txBody>
          <a:bodyPr wrap="square">
            <a:spAutoFit/>
          </a:bodyPr>
          <a:lstStyle/>
          <a:p>
            <a:pPr>
              <a:lnSpc>
                <a:spcPct val="107000"/>
              </a:lnSpc>
              <a:spcAft>
                <a:spcPts val="800"/>
              </a:spcAft>
            </a:pPr>
            <a:endParaRPr lang="en-GB" dirty="0">
              <a:latin typeface="Century Gothic" panose="020B050202020202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dirty="0">
              <a:latin typeface="Century Gothic" panose="020B050202020202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dirty="0">
              <a:latin typeface="Century Gothic" panose="020B050202020202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dirty="0">
              <a:latin typeface="Century Gothic" panose="020B050202020202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4400" dirty="0">
              <a:latin typeface="Century Gothic" panose="020B050202020202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4400" dirty="0">
              <a:latin typeface="Century Gothic" panose="020B0502020202020204" pitchFamily="34" charset="0"/>
              <a:ea typeface="Calibri" panose="020F0502020204030204" pitchFamily="34" charset="0"/>
              <a:cs typeface="Calibri" panose="020F0502020204030204" pitchFamily="34" charset="0"/>
            </a:endParaRPr>
          </a:p>
          <a:p>
            <a:pPr>
              <a:lnSpc>
                <a:spcPct val="107000"/>
              </a:lnSpc>
              <a:spcAft>
                <a:spcPts val="800"/>
              </a:spcAft>
            </a:pPr>
            <a:r>
              <a:rPr lang="en-GB" sz="2000" dirty="0">
                <a:latin typeface="Century Gothic" panose="020B0502020202020204" pitchFamily="34" charset="0"/>
                <a:ea typeface="Calibri" panose="020F0502020204030204" pitchFamily="34" charset="0"/>
                <a:cs typeface="Calibri" panose="020F0502020204030204" pitchFamily="34" charset="0"/>
              </a:rPr>
              <a:t>For our spotlight assemblies, teachers will have one spotlight shout out per category to read out each week. </a:t>
            </a:r>
          </a:p>
          <a:p>
            <a:pPr>
              <a:lnSpc>
                <a:spcPct val="107000"/>
              </a:lnSpc>
              <a:spcAft>
                <a:spcPts val="800"/>
              </a:spcAft>
            </a:pPr>
            <a:endParaRPr lang="en-GB" sz="2000" dirty="0">
              <a:latin typeface="Century Gothic" panose="020B0502020202020204" pitchFamily="34" charset="0"/>
              <a:ea typeface="Calibri" panose="020F0502020204030204" pitchFamily="34" charset="0"/>
              <a:cs typeface="Calibri" panose="020F0502020204030204" pitchFamily="34" charset="0"/>
            </a:endParaRPr>
          </a:p>
          <a:p>
            <a:pPr>
              <a:lnSpc>
                <a:spcPct val="107000"/>
              </a:lnSpc>
              <a:spcAft>
                <a:spcPts val="800"/>
              </a:spcAft>
            </a:pPr>
            <a:r>
              <a:rPr lang="en-GB" sz="2000" dirty="0">
                <a:latin typeface="Century Gothic" panose="020B0502020202020204" pitchFamily="34" charset="0"/>
                <a:ea typeface="Calibri" panose="020F0502020204030204" pitchFamily="34" charset="0"/>
                <a:cs typeface="Calibri" panose="020F0502020204030204" pitchFamily="34" charset="0"/>
              </a:rPr>
              <a:t>If you get a shout out, this also means that you will have a praise point added.</a:t>
            </a:r>
          </a:p>
          <a:p>
            <a:pPr>
              <a:lnSpc>
                <a:spcPct val="107000"/>
              </a:lnSpc>
              <a:spcAft>
                <a:spcPts val="800"/>
              </a:spcAft>
            </a:pPr>
            <a:endParaRPr lang="en-GB" sz="2000" dirty="0">
              <a:latin typeface="Century Gothic" panose="020B0502020202020204" pitchFamily="34" charset="0"/>
              <a:ea typeface="Calibri" panose="020F0502020204030204" pitchFamily="34" charset="0"/>
              <a:cs typeface="Calibri" panose="020F050202020403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9944" y="299545"/>
            <a:ext cx="4398963" cy="30432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a:extLst>
              <a:ext uri="{FF2B5EF4-FFF2-40B4-BE49-F238E27FC236}">
                <a16:creationId xmlns:a16="http://schemas.microsoft.com/office/drawing/2014/main" id="{1C9AA510-FF9A-4073-9B05-DFA9D8A6F2D3}"/>
              </a:ext>
            </a:extLst>
          </p:cNvPr>
          <p:cNvSpPr txBox="1"/>
          <p:nvPr/>
        </p:nvSpPr>
        <p:spPr>
          <a:xfrm>
            <a:off x="-1" y="284085"/>
            <a:ext cx="3400149" cy="461665"/>
          </a:xfrm>
          <a:prstGeom prst="rect">
            <a:avLst/>
          </a:prstGeom>
          <a:solidFill>
            <a:srgbClr val="A50021"/>
          </a:solidFill>
        </p:spPr>
        <p:txBody>
          <a:bodyPr wrap="square" rtlCol="0">
            <a:spAutoFit/>
          </a:bodyPr>
          <a:lstStyle/>
          <a:p>
            <a:r>
              <a:rPr lang="en-GB" sz="2400" b="1" dirty="0">
                <a:solidFill>
                  <a:schemeClr val="bg1"/>
                </a:solidFill>
                <a:latin typeface="Century Gothic" panose="020B0502020202020204" pitchFamily="34" charset="0"/>
              </a:rPr>
              <a:t>Behaviour</a:t>
            </a:r>
          </a:p>
        </p:txBody>
      </p:sp>
    </p:spTree>
    <p:extLst>
      <p:ext uri="{BB962C8B-B14F-4D97-AF65-F5344CB8AC3E}">
        <p14:creationId xmlns:p14="http://schemas.microsoft.com/office/powerpoint/2010/main" val="4208482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999546" y="274927"/>
            <a:ext cx="1966221" cy="1756706"/>
          </a:xfrm>
          <a:prstGeom prst="rect">
            <a:avLst/>
          </a:prstGeom>
        </p:spPr>
      </p:pic>
      <p:sp>
        <p:nvSpPr>
          <p:cNvPr id="2" name="Rectangle 1"/>
          <p:cNvSpPr/>
          <p:nvPr/>
        </p:nvSpPr>
        <p:spPr>
          <a:xfrm>
            <a:off x="334370" y="1535141"/>
            <a:ext cx="9270124" cy="3352456"/>
          </a:xfrm>
          <a:prstGeom prst="rect">
            <a:avLst/>
          </a:prstGeom>
        </p:spPr>
        <p:txBody>
          <a:bodyPr wrap="square">
            <a:spAutoFit/>
          </a:bodyPr>
          <a:lstStyle/>
          <a:p>
            <a:pPr>
              <a:lnSpc>
                <a:spcPct val="107000"/>
              </a:lnSpc>
              <a:spcAft>
                <a:spcPts val="800"/>
              </a:spcAft>
            </a:pPr>
            <a:r>
              <a:rPr lang="en-GB" b="1" u="sng" dirty="0">
                <a:latin typeface="Century Gothic" panose="020B0502020202020204" pitchFamily="34" charset="0"/>
                <a:ea typeface="Calibri" panose="020F0502020204030204" pitchFamily="34" charset="0"/>
                <a:cs typeface="Calibri" panose="020F0502020204030204" pitchFamily="34" charset="0"/>
              </a:rPr>
              <a:t>Behaviour Points</a:t>
            </a:r>
          </a:p>
          <a:p>
            <a:pPr>
              <a:lnSpc>
                <a:spcPct val="107000"/>
              </a:lnSpc>
              <a:spcAft>
                <a:spcPts val="800"/>
              </a:spcAft>
            </a:pPr>
            <a:endParaRPr lang="en-GB" b="1" u="sng" dirty="0">
              <a:latin typeface="Century Gothic" panose="020B0502020202020204" pitchFamily="34" charset="0"/>
              <a:ea typeface="Calibri" panose="020F0502020204030204" pitchFamily="34" charset="0"/>
              <a:cs typeface="Calibri" panose="020F0502020204030204" pitchFamily="34" charset="0"/>
            </a:endParaRPr>
          </a:p>
          <a:p>
            <a:r>
              <a:rPr lang="en-GB" sz="2000" dirty="0">
                <a:latin typeface="Century Gothic" panose="020B0502020202020204" pitchFamily="34" charset="0"/>
              </a:rPr>
              <a:t>For behaviours negative behaviours, children may receive a behaviour point. </a:t>
            </a:r>
          </a:p>
          <a:p>
            <a:endParaRPr lang="en-GB" sz="2000" dirty="0">
              <a:latin typeface="Century Gothic" panose="020B0502020202020204" pitchFamily="34" charset="0"/>
            </a:endParaRPr>
          </a:p>
          <a:p>
            <a:r>
              <a:rPr lang="en-GB" sz="2000" dirty="0">
                <a:latin typeface="Century Gothic" panose="020B0502020202020204" pitchFamily="34" charset="0"/>
              </a:rPr>
              <a:t>If your name is moved down twice on your class behaviour chart, you will get a behaviour point. You could also get a behaviour point if you do something serious which goes against our school rules.</a:t>
            </a:r>
          </a:p>
          <a:p>
            <a:endParaRPr lang="en-GB" sz="2000" dirty="0">
              <a:latin typeface="Century Gothic" panose="020B0502020202020204" pitchFamily="34" charset="0"/>
            </a:endParaRPr>
          </a:p>
          <a:p>
            <a:r>
              <a:rPr lang="en-GB" sz="2000" dirty="0">
                <a:latin typeface="Century Gothic" panose="020B0502020202020204" pitchFamily="34" charset="0"/>
              </a:rPr>
              <a:t>In KS2, behaviour points are effectively replacing Red Marks. </a:t>
            </a:r>
            <a:endParaRPr lang="en-GB"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C9AA510-FF9A-4073-9B05-DFA9D8A6F2D3}"/>
              </a:ext>
            </a:extLst>
          </p:cNvPr>
          <p:cNvSpPr txBox="1"/>
          <p:nvPr/>
        </p:nvSpPr>
        <p:spPr>
          <a:xfrm>
            <a:off x="-1" y="284085"/>
            <a:ext cx="3400149" cy="461665"/>
          </a:xfrm>
          <a:prstGeom prst="rect">
            <a:avLst/>
          </a:prstGeom>
          <a:solidFill>
            <a:srgbClr val="A50021"/>
          </a:solidFill>
        </p:spPr>
        <p:txBody>
          <a:bodyPr wrap="square" rtlCol="0">
            <a:spAutoFit/>
          </a:bodyPr>
          <a:lstStyle/>
          <a:p>
            <a:r>
              <a:rPr lang="en-GB" sz="2400" b="1" dirty="0">
                <a:solidFill>
                  <a:schemeClr val="bg1"/>
                </a:solidFill>
                <a:latin typeface="Century Gothic" panose="020B0502020202020204" pitchFamily="34" charset="0"/>
              </a:rPr>
              <a:t>Behaviour</a:t>
            </a:r>
          </a:p>
        </p:txBody>
      </p:sp>
    </p:spTree>
    <p:extLst>
      <p:ext uri="{BB962C8B-B14F-4D97-AF65-F5344CB8AC3E}">
        <p14:creationId xmlns:p14="http://schemas.microsoft.com/office/powerpoint/2010/main" val="4045258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972250" y="443320"/>
            <a:ext cx="1966221" cy="1756706"/>
          </a:xfrm>
          <a:prstGeom prst="rect">
            <a:avLst/>
          </a:prstGeom>
        </p:spPr>
      </p:pic>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154660" y="1536918"/>
            <a:ext cx="7610968" cy="4690461"/>
          </a:xfrm>
          <a:prstGeom prst="rect">
            <a:avLst/>
          </a:prstGeom>
        </p:spPr>
      </p:pic>
      <p:sp>
        <p:nvSpPr>
          <p:cNvPr id="5" name="TextBox 4">
            <a:extLst>
              <a:ext uri="{FF2B5EF4-FFF2-40B4-BE49-F238E27FC236}">
                <a16:creationId xmlns:a16="http://schemas.microsoft.com/office/drawing/2014/main" id="{1C9AA510-FF9A-4073-9B05-DFA9D8A6F2D3}"/>
              </a:ext>
            </a:extLst>
          </p:cNvPr>
          <p:cNvSpPr txBox="1"/>
          <p:nvPr/>
        </p:nvSpPr>
        <p:spPr>
          <a:xfrm>
            <a:off x="-1" y="284085"/>
            <a:ext cx="3400149" cy="461665"/>
          </a:xfrm>
          <a:prstGeom prst="rect">
            <a:avLst/>
          </a:prstGeom>
          <a:solidFill>
            <a:srgbClr val="A50021"/>
          </a:solidFill>
        </p:spPr>
        <p:txBody>
          <a:bodyPr wrap="square" rtlCol="0">
            <a:spAutoFit/>
          </a:bodyPr>
          <a:lstStyle/>
          <a:p>
            <a:r>
              <a:rPr lang="en-GB" sz="2400" b="1" dirty="0">
                <a:solidFill>
                  <a:schemeClr val="bg1"/>
                </a:solidFill>
                <a:latin typeface="Century Gothic" panose="020B0502020202020204" pitchFamily="34" charset="0"/>
              </a:rPr>
              <a:t>Behaviour</a:t>
            </a:r>
          </a:p>
        </p:txBody>
      </p:sp>
    </p:spTree>
    <p:extLst>
      <p:ext uri="{BB962C8B-B14F-4D97-AF65-F5344CB8AC3E}">
        <p14:creationId xmlns:p14="http://schemas.microsoft.com/office/powerpoint/2010/main" val="3728268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6FDF71-7528-46FD-8DB4-80234E0A93B2}"/>
              </a:ext>
            </a:extLst>
          </p:cNvPr>
          <p:cNvPicPr/>
          <p:nvPr/>
        </p:nvPicPr>
        <p:blipFill rotWithShape="1">
          <a:blip r:embed="rId2" cstate="print">
            <a:extLst>
              <a:ext uri="{28A0092B-C50C-407E-A947-70E740481C1C}">
                <a14:useLocalDpi xmlns:a14="http://schemas.microsoft.com/office/drawing/2010/main"/>
              </a:ext>
            </a:extLst>
          </a:blip>
          <a:srcRect/>
          <a:stretch/>
        </p:blipFill>
        <p:spPr>
          <a:xfrm>
            <a:off x="10458451" y="104775"/>
            <a:ext cx="1562100" cy="1609725"/>
          </a:xfrm>
          <a:prstGeom prst="rect">
            <a:avLst/>
          </a:prstGeom>
        </p:spPr>
      </p:pic>
      <p:sp>
        <p:nvSpPr>
          <p:cNvPr id="4" name="TextBox 3">
            <a:extLst>
              <a:ext uri="{FF2B5EF4-FFF2-40B4-BE49-F238E27FC236}">
                <a16:creationId xmlns:a16="http://schemas.microsoft.com/office/drawing/2014/main" id="{1C9AA510-FF9A-4073-9B05-DFA9D8A6F2D3}"/>
              </a:ext>
            </a:extLst>
          </p:cNvPr>
          <p:cNvSpPr txBox="1"/>
          <p:nvPr/>
        </p:nvSpPr>
        <p:spPr>
          <a:xfrm>
            <a:off x="0" y="284085"/>
            <a:ext cx="2601157" cy="461665"/>
          </a:xfrm>
          <a:prstGeom prst="rect">
            <a:avLst/>
          </a:prstGeom>
          <a:solidFill>
            <a:srgbClr val="A50021"/>
          </a:solidFill>
        </p:spPr>
        <p:txBody>
          <a:bodyPr wrap="square" rtlCol="0">
            <a:spAutoFit/>
          </a:bodyPr>
          <a:lstStyle/>
          <a:p>
            <a:r>
              <a:rPr lang="en-GB" sz="2400" b="1" dirty="0">
                <a:solidFill>
                  <a:schemeClr val="bg1"/>
                </a:solidFill>
              </a:rPr>
              <a:t>Meet the teachers</a:t>
            </a:r>
          </a:p>
        </p:txBody>
      </p:sp>
      <p:sp>
        <p:nvSpPr>
          <p:cNvPr id="5" name="AutoShape 10">
            <a:extLst>
              <a:ext uri="{FF2B5EF4-FFF2-40B4-BE49-F238E27FC236}">
                <a16:creationId xmlns:a16="http://schemas.microsoft.com/office/drawing/2014/main" id="{D0E07E9D-56B6-48AF-97E7-0A308898D4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22" name="Group 21"/>
          <p:cNvGrpSpPr/>
          <p:nvPr/>
        </p:nvGrpSpPr>
        <p:grpSpPr>
          <a:xfrm>
            <a:off x="4296438" y="1104232"/>
            <a:ext cx="2683066" cy="2366963"/>
            <a:chOff x="5175683" y="1104231"/>
            <a:chExt cx="2683066" cy="2366963"/>
          </a:xfrm>
        </p:grpSpPr>
        <p:sp>
          <p:nvSpPr>
            <p:cNvPr id="10" name="TextBox 9">
              <a:extLst>
                <a:ext uri="{FF2B5EF4-FFF2-40B4-BE49-F238E27FC236}">
                  <a16:creationId xmlns:a16="http://schemas.microsoft.com/office/drawing/2014/main" id="{D182F877-47C4-464A-A83D-89B7CC100551}"/>
                </a:ext>
              </a:extLst>
            </p:cNvPr>
            <p:cNvSpPr txBox="1"/>
            <p:nvPr/>
          </p:nvSpPr>
          <p:spPr>
            <a:xfrm>
              <a:off x="5175683" y="1104231"/>
              <a:ext cx="2683066" cy="2366963"/>
            </a:xfrm>
            <a:prstGeom prst="rect">
              <a:avLst/>
            </a:prstGeom>
            <a:solidFill>
              <a:srgbClr val="A50021"/>
            </a:solidFill>
          </p:spPr>
          <p:txBody>
            <a:bodyPr wrap="square" rtlCol="0">
              <a:spAutoFit/>
            </a:bodyPr>
            <a:lstStyle/>
            <a:p>
              <a:endParaRPr lang="en-GB" dirty="0"/>
            </a:p>
          </p:txBody>
        </p:sp>
        <p:sp>
          <p:nvSpPr>
            <p:cNvPr id="18" name="TextBox 17">
              <a:extLst>
                <a:ext uri="{FF2B5EF4-FFF2-40B4-BE49-F238E27FC236}">
                  <a16:creationId xmlns:a16="http://schemas.microsoft.com/office/drawing/2014/main" id="{00F75C37-278A-47D3-9E4C-2134375BC1C9}"/>
                </a:ext>
              </a:extLst>
            </p:cNvPr>
            <p:cNvSpPr txBox="1"/>
            <p:nvPr/>
          </p:nvSpPr>
          <p:spPr>
            <a:xfrm>
              <a:off x="5445847" y="1405586"/>
              <a:ext cx="955737" cy="523220"/>
            </a:xfrm>
            <a:prstGeom prst="rect">
              <a:avLst/>
            </a:prstGeom>
            <a:noFill/>
          </p:spPr>
          <p:txBody>
            <a:bodyPr wrap="square" rtlCol="0">
              <a:spAutoFit/>
            </a:bodyPr>
            <a:lstStyle/>
            <a:p>
              <a:r>
                <a:rPr lang="en-GB" sz="2800" b="1" dirty="0">
                  <a:solidFill>
                    <a:schemeClr val="bg1"/>
                  </a:solidFill>
                </a:rPr>
                <a:t>Dee</a:t>
              </a:r>
            </a:p>
          </p:txBody>
        </p:sp>
      </p:grpSp>
      <p:grpSp>
        <p:nvGrpSpPr>
          <p:cNvPr id="16" name="Group 15"/>
          <p:cNvGrpSpPr/>
          <p:nvPr/>
        </p:nvGrpSpPr>
        <p:grpSpPr>
          <a:xfrm>
            <a:off x="7605389" y="1137567"/>
            <a:ext cx="2739501" cy="2366963"/>
            <a:chOff x="1766656" y="3581398"/>
            <a:chExt cx="2739501" cy="2366963"/>
          </a:xfrm>
        </p:grpSpPr>
        <p:sp>
          <p:nvSpPr>
            <p:cNvPr id="8" name="TextBox 7">
              <a:extLst>
                <a:ext uri="{FF2B5EF4-FFF2-40B4-BE49-F238E27FC236}">
                  <a16:creationId xmlns:a16="http://schemas.microsoft.com/office/drawing/2014/main" id="{5513F77D-0934-4BD8-8BD7-5EEA5C3052A0}"/>
                </a:ext>
              </a:extLst>
            </p:cNvPr>
            <p:cNvSpPr txBox="1"/>
            <p:nvPr/>
          </p:nvSpPr>
          <p:spPr>
            <a:xfrm>
              <a:off x="1766656" y="3581398"/>
              <a:ext cx="2739501" cy="2366963"/>
            </a:xfrm>
            <a:prstGeom prst="rect">
              <a:avLst/>
            </a:prstGeom>
            <a:solidFill>
              <a:srgbClr val="A50021"/>
            </a:solidFill>
          </p:spPr>
          <p:txBody>
            <a:bodyPr wrap="square" rtlCol="0">
              <a:spAutoFit/>
            </a:bodyPr>
            <a:lstStyle/>
            <a:p>
              <a:endParaRPr lang="en-GB" dirty="0"/>
            </a:p>
          </p:txBody>
        </p:sp>
        <p:sp>
          <p:nvSpPr>
            <p:cNvPr id="17" name="TextBox 16">
              <a:extLst>
                <a:ext uri="{FF2B5EF4-FFF2-40B4-BE49-F238E27FC236}">
                  <a16:creationId xmlns:a16="http://schemas.microsoft.com/office/drawing/2014/main" id="{AC39124B-4810-4FBE-B7BF-6081514CCC6A}"/>
                </a:ext>
              </a:extLst>
            </p:cNvPr>
            <p:cNvSpPr txBox="1"/>
            <p:nvPr/>
          </p:nvSpPr>
          <p:spPr>
            <a:xfrm>
              <a:off x="1873188" y="3755717"/>
              <a:ext cx="955737" cy="523220"/>
            </a:xfrm>
            <a:prstGeom prst="rect">
              <a:avLst/>
            </a:prstGeom>
            <a:noFill/>
          </p:spPr>
          <p:txBody>
            <a:bodyPr wrap="square" rtlCol="0">
              <a:spAutoFit/>
            </a:bodyPr>
            <a:lstStyle/>
            <a:p>
              <a:r>
                <a:rPr lang="en-GB" sz="2800" b="1" dirty="0">
                  <a:solidFill>
                    <a:schemeClr val="bg1"/>
                  </a:solidFill>
                </a:rPr>
                <a:t>Lea</a:t>
              </a:r>
            </a:p>
          </p:txBody>
        </p:sp>
      </p:grpSp>
      <p:grpSp>
        <p:nvGrpSpPr>
          <p:cNvPr id="24" name="Group 23"/>
          <p:cNvGrpSpPr/>
          <p:nvPr/>
        </p:nvGrpSpPr>
        <p:grpSpPr>
          <a:xfrm>
            <a:off x="3379944" y="3831462"/>
            <a:ext cx="4334200" cy="2366963"/>
            <a:chOff x="5175681" y="3581399"/>
            <a:chExt cx="4334200" cy="2366963"/>
          </a:xfrm>
        </p:grpSpPr>
        <p:sp>
          <p:nvSpPr>
            <p:cNvPr id="9" name="TextBox 8">
              <a:extLst>
                <a:ext uri="{FF2B5EF4-FFF2-40B4-BE49-F238E27FC236}">
                  <a16:creationId xmlns:a16="http://schemas.microsoft.com/office/drawing/2014/main" id="{31C6E25C-68F3-4B78-AF5A-95E764C97D98}"/>
                </a:ext>
              </a:extLst>
            </p:cNvPr>
            <p:cNvSpPr txBox="1"/>
            <p:nvPr/>
          </p:nvSpPr>
          <p:spPr>
            <a:xfrm>
              <a:off x="5175681" y="3581399"/>
              <a:ext cx="4334200" cy="2366963"/>
            </a:xfrm>
            <a:prstGeom prst="rect">
              <a:avLst/>
            </a:prstGeom>
            <a:solidFill>
              <a:srgbClr val="A50021"/>
            </a:solidFill>
          </p:spPr>
          <p:txBody>
            <a:bodyPr wrap="square" rtlCol="0">
              <a:spAutoFit/>
            </a:bodyPr>
            <a:lstStyle/>
            <a:p>
              <a:endParaRPr lang="en-GB" dirty="0"/>
            </a:p>
          </p:txBody>
        </p:sp>
        <p:sp>
          <p:nvSpPr>
            <p:cNvPr id="15" name="TextBox 14">
              <a:extLst>
                <a:ext uri="{FF2B5EF4-FFF2-40B4-BE49-F238E27FC236}">
                  <a16:creationId xmlns:a16="http://schemas.microsoft.com/office/drawing/2014/main" id="{5CA989F0-0896-48B1-8D79-ECAC97BE607C}"/>
                </a:ext>
              </a:extLst>
            </p:cNvPr>
            <p:cNvSpPr txBox="1"/>
            <p:nvPr/>
          </p:nvSpPr>
          <p:spPr>
            <a:xfrm>
              <a:off x="5320055" y="3757722"/>
              <a:ext cx="955737" cy="523220"/>
            </a:xfrm>
            <a:prstGeom prst="rect">
              <a:avLst/>
            </a:prstGeom>
            <a:noFill/>
          </p:spPr>
          <p:txBody>
            <a:bodyPr wrap="square" rtlCol="0">
              <a:spAutoFit/>
            </a:bodyPr>
            <a:lstStyle/>
            <a:p>
              <a:r>
                <a:rPr lang="en-GB" sz="2800" b="1" dirty="0">
                  <a:solidFill>
                    <a:schemeClr val="bg1"/>
                  </a:solidFill>
                </a:rPr>
                <a:t>Cam</a:t>
              </a:r>
            </a:p>
          </p:txBody>
        </p:sp>
      </p:grpSp>
      <p:grpSp>
        <p:nvGrpSpPr>
          <p:cNvPr id="20" name="Group 19"/>
          <p:cNvGrpSpPr/>
          <p:nvPr/>
        </p:nvGrpSpPr>
        <p:grpSpPr>
          <a:xfrm>
            <a:off x="981305" y="1104232"/>
            <a:ext cx="2739501" cy="2366963"/>
            <a:chOff x="1766656" y="1104232"/>
            <a:chExt cx="2739501" cy="2366963"/>
          </a:xfrm>
        </p:grpSpPr>
        <p:sp>
          <p:nvSpPr>
            <p:cNvPr id="7" name="TextBox 6">
              <a:extLst>
                <a:ext uri="{FF2B5EF4-FFF2-40B4-BE49-F238E27FC236}">
                  <a16:creationId xmlns:a16="http://schemas.microsoft.com/office/drawing/2014/main" id="{BA7EC31D-6E39-4A8B-AB64-C6C30C141208}"/>
                </a:ext>
              </a:extLst>
            </p:cNvPr>
            <p:cNvSpPr txBox="1"/>
            <p:nvPr/>
          </p:nvSpPr>
          <p:spPr>
            <a:xfrm>
              <a:off x="1766656" y="1104232"/>
              <a:ext cx="2739501" cy="2366963"/>
            </a:xfrm>
            <a:prstGeom prst="rect">
              <a:avLst/>
            </a:prstGeom>
            <a:solidFill>
              <a:srgbClr val="A50021"/>
            </a:solidFill>
          </p:spPr>
          <p:txBody>
            <a:bodyPr wrap="square" rtlCol="0">
              <a:spAutoFit/>
            </a:bodyPr>
            <a:lstStyle/>
            <a:p>
              <a:endParaRPr lang="en-GB" dirty="0"/>
            </a:p>
          </p:txBody>
        </p:sp>
        <p:sp>
          <p:nvSpPr>
            <p:cNvPr id="13" name="TextBox 12">
              <a:extLst>
                <a:ext uri="{FF2B5EF4-FFF2-40B4-BE49-F238E27FC236}">
                  <a16:creationId xmlns:a16="http://schemas.microsoft.com/office/drawing/2014/main" id="{EBEE13DB-F6BD-4128-85FF-726E2712AE31}"/>
                </a:ext>
              </a:extLst>
            </p:cNvPr>
            <p:cNvSpPr txBox="1"/>
            <p:nvPr/>
          </p:nvSpPr>
          <p:spPr>
            <a:xfrm>
              <a:off x="1873188" y="1256079"/>
              <a:ext cx="955737" cy="523220"/>
            </a:xfrm>
            <a:prstGeom prst="rect">
              <a:avLst/>
            </a:prstGeom>
            <a:noFill/>
          </p:spPr>
          <p:txBody>
            <a:bodyPr wrap="square" rtlCol="0">
              <a:spAutoFit/>
            </a:bodyPr>
            <a:lstStyle/>
            <a:p>
              <a:r>
                <a:rPr lang="en-GB" sz="2800" b="1" dirty="0">
                  <a:solidFill>
                    <a:schemeClr val="bg1"/>
                  </a:solidFill>
                </a:rPr>
                <a:t>Taw</a:t>
              </a:r>
            </a:p>
          </p:txBody>
        </p:sp>
        <p:sp>
          <p:nvSpPr>
            <p:cNvPr id="27" name="TextBox 26">
              <a:extLst>
                <a:ext uri="{FF2B5EF4-FFF2-40B4-BE49-F238E27FC236}">
                  <a16:creationId xmlns:a16="http://schemas.microsoft.com/office/drawing/2014/main" id="{EA00CFCB-2DAE-4C4B-A144-6C8496DA2C84}"/>
                </a:ext>
              </a:extLst>
            </p:cNvPr>
            <p:cNvSpPr txBox="1"/>
            <p:nvPr/>
          </p:nvSpPr>
          <p:spPr>
            <a:xfrm>
              <a:off x="2828925" y="3091934"/>
              <a:ext cx="1666459" cy="369332"/>
            </a:xfrm>
            <a:prstGeom prst="rect">
              <a:avLst/>
            </a:prstGeom>
            <a:noFill/>
          </p:spPr>
          <p:txBody>
            <a:bodyPr wrap="square" rtlCol="0">
              <a:spAutoFit/>
            </a:bodyPr>
            <a:lstStyle/>
            <a:p>
              <a:r>
                <a:rPr lang="en-GB" dirty="0">
                  <a:solidFill>
                    <a:schemeClr val="bg1"/>
                  </a:solidFill>
                </a:rPr>
                <a:t>Miss. Neilson</a:t>
              </a:r>
            </a:p>
          </p:txBody>
        </p:sp>
      </p:grpSp>
      <p:sp>
        <p:nvSpPr>
          <p:cNvPr id="29" name="TextBox 28">
            <a:extLst>
              <a:ext uri="{FF2B5EF4-FFF2-40B4-BE49-F238E27FC236}">
                <a16:creationId xmlns:a16="http://schemas.microsoft.com/office/drawing/2014/main" id="{2B62C9CB-7110-4927-ABE6-98FE366794E5}"/>
              </a:ext>
            </a:extLst>
          </p:cNvPr>
          <p:cNvSpPr txBox="1"/>
          <p:nvPr/>
        </p:nvSpPr>
        <p:spPr>
          <a:xfrm>
            <a:off x="4895068" y="3027235"/>
            <a:ext cx="1666459" cy="369332"/>
          </a:xfrm>
          <a:prstGeom prst="rect">
            <a:avLst/>
          </a:prstGeom>
          <a:noFill/>
        </p:spPr>
        <p:txBody>
          <a:bodyPr wrap="square" rtlCol="0">
            <a:spAutoFit/>
          </a:bodyPr>
          <a:lstStyle/>
          <a:p>
            <a:r>
              <a:rPr lang="en-GB" dirty="0">
                <a:solidFill>
                  <a:schemeClr val="bg1"/>
                </a:solidFill>
              </a:rPr>
              <a:t>Ms. Vijay</a:t>
            </a:r>
          </a:p>
        </p:txBody>
      </p:sp>
      <p:sp>
        <p:nvSpPr>
          <p:cNvPr id="30" name="TextBox 29">
            <a:extLst>
              <a:ext uri="{FF2B5EF4-FFF2-40B4-BE49-F238E27FC236}">
                <a16:creationId xmlns:a16="http://schemas.microsoft.com/office/drawing/2014/main" id="{C5D91427-9631-422F-AFA7-DC97F1065DEF}"/>
              </a:ext>
            </a:extLst>
          </p:cNvPr>
          <p:cNvSpPr txBox="1"/>
          <p:nvPr/>
        </p:nvSpPr>
        <p:spPr>
          <a:xfrm>
            <a:off x="8481967" y="3059668"/>
            <a:ext cx="1666459" cy="369332"/>
          </a:xfrm>
          <a:prstGeom prst="rect">
            <a:avLst/>
          </a:prstGeom>
          <a:noFill/>
        </p:spPr>
        <p:txBody>
          <a:bodyPr wrap="square" rtlCol="0">
            <a:spAutoFit/>
          </a:bodyPr>
          <a:lstStyle/>
          <a:p>
            <a:r>
              <a:rPr lang="en-GB" dirty="0">
                <a:solidFill>
                  <a:schemeClr val="bg1"/>
                </a:solidFill>
              </a:rPr>
              <a:t>Miss Eveleigh</a:t>
            </a:r>
          </a:p>
        </p:txBody>
      </p:sp>
      <p:sp>
        <p:nvSpPr>
          <p:cNvPr id="31" name="TextBox 30">
            <a:extLst>
              <a:ext uri="{FF2B5EF4-FFF2-40B4-BE49-F238E27FC236}">
                <a16:creationId xmlns:a16="http://schemas.microsoft.com/office/drawing/2014/main" id="{8B8DCF01-BE46-493F-972B-905BE490F307}"/>
              </a:ext>
            </a:extLst>
          </p:cNvPr>
          <p:cNvSpPr txBox="1"/>
          <p:nvPr/>
        </p:nvSpPr>
        <p:spPr>
          <a:xfrm>
            <a:off x="5936278" y="5720433"/>
            <a:ext cx="1927562" cy="369332"/>
          </a:xfrm>
          <a:prstGeom prst="rect">
            <a:avLst/>
          </a:prstGeom>
          <a:noFill/>
        </p:spPr>
        <p:txBody>
          <a:bodyPr wrap="square" rtlCol="0">
            <a:spAutoFit/>
          </a:bodyPr>
          <a:lstStyle/>
          <a:p>
            <a:r>
              <a:rPr lang="en-GB" dirty="0">
                <a:solidFill>
                  <a:schemeClr val="bg1"/>
                </a:solidFill>
              </a:rPr>
              <a:t>Mrs. Richardson</a:t>
            </a:r>
          </a:p>
        </p:txBody>
      </p:sp>
      <p:sp>
        <p:nvSpPr>
          <p:cNvPr id="32" name="TextBox 31">
            <a:extLst>
              <a:ext uri="{FF2B5EF4-FFF2-40B4-BE49-F238E27FC236}">
                <a16:creationId xmlns:a16="http://schemas.microsoft.com/office/drawing/2014/main" id="{6C7AB3A1-4A63-4045-91CC-B83F75640CF7}"/>
              </a:ext>
            </a:extLst>
          </p:cNvPr>
          <p:cNvSpPr txBox="1"/>
          <p:nvPr/>
        </p:nvSpPr>
        <p:spPr>
          <a:xfrm>
            <a:off x="4277141" y="5720433"/>
            <a:ext cx="1666459" cy="369332"/>
          </a:xfrm>
          <a:prstGeom prst="rect">
            <a:avLst/>
          </a:prstGeom>
          <a:noFill/>
        </p:spPr>
        <p:txBody>
          <a:bodyPr wrap="square" rtlCol="0">
            <a:spAutoFit/>
          </a:bodyPr>
          <a:lstStyle/>
          <a:p>
            <a:r>
              <a:rPr lang="en-GB" dirty="0">
                <a:solidFill>
                  <a:schemeClr val="bg1"/>
                </a:solidFill>
              </a:rPr>
              <a:t>Mrs. De-Haas</a:t>
            </a:r>
          </a:p>
        </p:txBody>
      </p:sp>
      <p:pic>
        <p:nvPicPr>
          <p:cNvPr id="3" name="Picture 2"/>
          <p:cNvPicPr>
            <a:picLocks noChangeAspect="1"/>
          </p:cNvPicPr>
          <p:nvPr/>
        </p:nvPicPr>
        <p:blipFill>
          <a:blip r:embed="rId3"/>
          <a:stretch>
            <a:fillRect/>
          </a:stretch>
        </p:blipFill>
        <p:spPr>
          <a:xfrm>
            <a:off x="5539183" y="1353016"/>
            <a:ext cx="1083433" cy="1444577"/>
          </a:xfrm>
          <a:prstGeom prst="rect">
            <a:avLst/>
          </a:prstGeom>
        </p:spPr>
      </p:pic>
      <p:pic>
        <p:nvPicPr>
          <p:cNvPr id="6" name="Picture 5"/>
          <p:cNvPicPr>
            <a:picLocks noChangeAspect="1"/>
          </p:cNvPicPr>
          <p:nvPr/>
        </p:nvPicPr>
        <p:blipFill>
          <a:blip r:embed="rId4"/>
          <a:stretch>
            <a:fillRect/>
          </a:stretch>
        </p:blipFill>
        <p:spPr>
          <a:xfrm>
            <a:off x="8774190" y="1335213"/>
            <a:ext cx="1096785" cy="1462380"/>
          </a:xfrm>
          <a:prstGeom prst="rect">
            <a:avLst/>
          </a:prstGeom>
        </p:spPr>
      </p:pic>
      <p:pic>
        <p:nvPicPr>
          <p:cNvPr id="11" name="Picture 10"/>
          <p:cNvPicPr>
            <a:picLocks noChangeAspect="1"/>
          </p:cNvPicPr>
          <p:nvPr/>
        </p:nvPicPr>
        <p:blipFill>
          <a:blip r:embed="rId5"/>
          <a:stretch>
            <a:fillRect/>
          </a:stretch>
        </p:blipFill>
        <p:spPr>
          <a:xfrm>
            <a:off x="2150106" y="1405587"/>
            <a:ext cx="1135946" cy="1514594"/>
          </a:xfrm>
          <a:prstGeom prst="rect">
            <a:avLst/>
          </a:prstGeom>
        </p:spPr>
      </p:pic>
      <p:pic>
        <p:nvPicPr>
          <p:cNvPr id="12" name="Picture 11"/>
          <p:cNvPicPr>
            <a:picLocks noChangeAspect="1"/>
          </p:cNvPicPr>
          <p:nvPr/>
        </p:nvPicPr>
        <p:blipFill>
          <a:blip r:embed="rId6"/>
          <a:stretch>
            <a:fillRect/>
          </a:stretch>
        </p:blipFill>
        <p:spPr>
          <a:xfrm>
            <a:off x="4420391" y="4216056"/>
            <a:ext cx="1101948" cy="1469264"/>
          </a:xfrm>
          <a:prstGeom prst="rect">
            <a:avLst/>
          </a:prstGeom>
        </p:spPr>
      </p:pic>
      <p:pic>
        <p:nvPicPr>
          <p:cNvPr id="19" name="Picture 18"/>
          <p:cNvPicPr>
            <a:picLocks noChangeAspect="1"/>
          </p:cNvPicPr>
          <p:nvPr/>
        </p:nvPicPr>
        <p:blipFill>
          <a:blip r:embed="rId7"/>
          <a:stretch>
            <a:fillRect/>
          </a:stretch>
        </p:blipFill>
        <p:spPr>
          <a:xfrm>
            <a:off x="5981284" y="4216056"/>
            <a:ext cx="1273915" cy="1487906"/>
          </a:xfrm>
          <a:prstGeom prst="rect">
            <a:avLst/>
          </a:prstGeom>
        </p:spPr>
      </p:pic>
    </p:spTree>
    <p:extLst>
      <p:ext uri="{BB962C8B-B14F-4D97-AF65-F5344CB8AC3E}">
        <p14:creationId xmlns:p14="http://schemas.microsoft.com/office/powerpoint/2010/main" val="1490187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877266" y="257280"/>
            <a:ext cx="1105893" cy="988052"/>
          </a:xfrm>
          <a:prstGeom prst="rect">
            <a:avLst/>
          </a:prstGeom>
        </p:spPr>
      </p:pic>
      <p:sp>
        <p:nvSpPr>
          <p:cNvPr id="7" name="TextBox 6">
            <a:extLst>
              <a:ext uri="{FF2B5EF4-FFF2-40B4-BE49-F238E27FC236}">
                <a16:creationId xmlns:a16="http://schemas.microsoft.com/office/drawing/2014/main" id="{1C9AA510-FF9A-4073-9B05-DFA9D8A6F2D3}"/>
              </a:ext>
            </a:extLst>
          </p:cNvPr>
          <p:cNvSpPr txBox="1"/>
          <p:nvPr/>
        </p:nvSpPr>
        <p:spPr>
          <a:xfrm>
            <a:off x="-1" y="284085"/>
            <a:ext cx="3400149" cy="461665"/>
          </a:xfrm>
          <a:prstGeom prst="rect">
            <a:avLst/>
          </a:prstGeom>
          <a:solidFill>
            <a:srgbClr val="A50021"/>
          </a:solidFill>
        </p:spPr>
        <p:txBody>
          <a:bodyPr wrap="square" rtlCol="0">
            <a:spAutoFit/>
          </a:bodyPr>
          <a:lstStyle/>
          <a:p>
            <a:r>
              <a:rPr lang="en-GB" sz="2400" b="1" dirty="0">
                <a:solidFill>
                  <a:schemeClr val="bg1"/>
                </a:solidFill>
                <a:latin typeface="Century Gothic" panose="020B0502020202020204" pitchFamily="34" charset="0"/>
              </a:rPr>
              <a:t>Behaviour</a:t>
            </a:r>
          </a:p>
        </p:txBody>
      </p:sp>
      <p:sp>
        <p:nvSpPr>
          <p:cNvPr id="2" name="Rectangle 1"/>
          <p:cNvSpPr/>
          <p:nvPr/>
        </p:nvSpPr>
        <p:spPr>
          <a:xfrm>
            <a:off x="229729" y="1135633"/>
            <a:ext cx="11630175" cy="5234959"/>
          </a:xfrm>
          <a:prstGeom prst="rect">
            <a:avLst/>
          </a:prstGeom>
        </p:spPr>
        <p:txBody>
          <a:bodyPr wrap="square">
            <a:spAutoFit/>
          </a:bodyPr>
          <a:lstStyle/>
          <a:p>
            <a:pPr>
              <a:lnSpc>
                <a:spcPct val="118000"/>
              </a:lnSpc>
              <a:spcAft>
                <a:spcPts val="600"/>
              </a:spcAft>
            </a:pPr>
            <a:r>
              <a:rPr lang="en-GB" kern="1400" dirty="0">
                <a:solidFill>
                  <a:srgbClr val="000000"/>
                </a:solidFill>
                <a:latin typeface="Century Gothic" panose="020B0502020202020204" pitchFamily="34" charset="0"/>
                <a:ea typeface="Times New Roman" panose="02020603050405020304" pitchFamily="18" charset="0"/>
              </a:rPr>
              <a:t>As a school, we recognise the importance of consistent behaviour management and the importance of promoting positive behaviour at all times. </a:t>
            </a:r>
            <a:endParaRPr lang="en-GB" sz="1400" kern="1400" dirty="0">
              <a:solidFill>
                <a:srgbClr val="000000"/>
              </a:solidFill>
              <a:latin typeface="Calibri" panose="020F0502020204030204" pitchFamily="34" charset="0"/>
              <a:ea typeface="Times New Roman" panose="02020603050405020304" pitchFamily="18" charset="0"/>
            </a:endParaRPr>
          </a:p>
          <a:p>
            <a:pPr>
              <a:lnSpc>
                <a:spcPct val="118000"/>
              </a:lnSpc>
              <a:spcAft>
                <a:spcPts val="600"/>
              </a:spcAft>
            </a:pPr>
            <a:endParaRPr lang="en-GB" sz="1400" kern="1400" dirty="0">
              <a:solidFill>
                <a:srgbClr val="000000"/>
              </a:solidFill>
              <a:latin typeface="Calibri" panose="020F0502020204030204" pitchFamily="34" charset="0"/>
              <a:ea typeface="Times New Roman" panose="02020603050405020304" pitchFamily="18" charset="0"/>
            </a:endParaRPr>
          </a:p>
          <a:p>
            <a:pPr>
              <a:lnSpc>
                <a:spcPct val="118000"/>
              </a:lnSpc>
              <a:spcAft>
                <a:spcPts val="600"/>
              </a:spcAft>
            </a:pPr>
            <a:r>
              <a:rPr lang="en-GB" kern="1400" dirty="0">
                <a:solidFill>
                  <a:srgbClr val="000000"/>
                </a:solidFill>
                <a:latin typeface="Century Gothic" panose="020B0502020202020204" pitchFamily="34" charset="0"/>
                <a:ea typeface="Times New Roman" panose="02020603050405020304" pitchFamily="18" charset="0"/>
              </a:rPr>
              <a:t>We recognise that if consequences do need to be issued, they should be fair and relate to the level of behaviour that has led to the consequence.</a:t>
            </a:r>
            <a:endParaRPr lang="en-GB" sz="1400" kern="1400" dirty="0">
              <a:solidFill>
                <a:srgbClr val="000000"/>
              </a:solidFill>
              <a:latin typeface="Calibri" panose="020F0502020204030204" pitchFamily="34" charset="0"/>
              <a:ea typeface="Times New Roman" panose="02020603050405020304" pitchFamily="18" charset="0"/>
            </a:endParaRPr>
          </a:p>
          <a:p>
            <a:pPr>
              <a:lnSpc>
                <a:spcPct val="118000"/>
              </a:lnSpc>
              <a:spcAft>
                <a:spcPts val="600"/>
              </a:spcAft>
            </a:pPr>
            <a:endParaRPr lang="en-GB" sz="1400" kern="1400" dirty="0">
              <a:solidFill>
                <a:srgbClr val="000000"/>
              </a:solidFill>
              <a:latin typeface="Calibri" panose="020F0502020204030204" pitchFamily="34" charset="0"/>
              <a:ea typeface="Times New Roman" panose="02020603050405020304" pitchFamily="18" charset="0"/>
            </a:endParaRPr>
          </a:p>
          <a:p>
            <a:pPr>
              <a:lnSpc>
                <a:spcPct val="118000"/>
              </a:lnSpc>
              <a:spcAft>
                <a:spcPts val="600"/>
              </a:spcAft>
            </a:pPr>
            <a:r>
              <a:rPr lang="en-GB" kern="1400" dirty="0">
                <a:solidFill>
                  <a:srgbClr val="000000"/>
                </a:solidFill>
                <a:latin typeface="Century Gothic" panose="020B0502020202020204" pitchFamily="34" charset="0"/>
                <a:ea typeface="Times New Roman" panose="02020603050405020304" pitchFamily="18" charset="0"/>
              </a:rPr>
              <a:t>Below are some of the consequences which may occur for behaviours of the different levels. Consequences will be selected by the staff dealing with the behaviour and will relate to severity of the behaviour and the context of the behaviour. The consequences listed below are not the only consequences that may arise and staff may choose to issue a consequence that is not listed below in some circumstances.</a:t>
            </a:r>
            <a:endParaRPr lang="en-GB" sz="1400" kern="1400" dirty="0">
              <a:solidFill>
                <a:srgbClr val="000000"/>
              </a:solidFill>
              <a:latin typeface="Calibri" panose="020F0502020204030204" pitchFamily="34" charset="0"/>
              <a:ea typeface="Times New Roman" panose="02020603050405020304" pitchFamily="18" charset="0"/>
            </a:endParaRPr>
          </a:p>
          <a:p>
            <a:pPr>
              <a:lnSpc>
                <a:spcPct val="118000"/>
              </a:lnSpc>
              <a:spcAft>
                <a:spcPts val="600"/>
              </a:spcAft>
            </a:pPr>
            <a:endParaRPr lang="en-GB" sz="1400" kern="1400" dirty="0">
              <a:solidFill>
                <a:srgbClr val="000000"/>
              </a:solidFill>
              <a:latin typeface="Calibri" panose="020F0502020204030204" pitchFamily="34" charset="0"/>
              <a:ea typeface="Times New Roman" panose="02020603050405020304" pitchFamily="18" charset="0"/>
            </a:endParaRPr>
          </a:p>
          <a:p>
            <a:r>
              <a:rPr lang="en-GB" kern="14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A behaviour point can be received for an isolated incident or for a child having their name moved down more than once. As per the school’s behaviour policy, a red mark results in a detention. 4 behaviour marks in a half term results in an internal exclusion. </a:t>
            </a:r>
            <a:endParaRPr lang="en-GB" dirty="0"/>
          </a:p>
        </p:txBody>
      </p:sp>
    </p:spTree>
    <p:extLst>
      <p:ext uri="{BB962C8B-B14F-4D97-AF65-F5344CB8AC3E}">
        <p14:creationId xmlns:p14="http://schemas.microsoft.com/office/powerpoint/2010/main" val="2262152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877266" y="257280"/>
            <a:ext cx="1105893" cy="988052"/>
          </a:xfrm>
          <a:prstGeom prst="rect">
            <a:avLst/>
          </a:prstGeom>
        </p:spPr>
      </p:pic>
      <p:sp>
        <p:nvSpPr>
          <p:cNvPr id="7" name="TextBox 6">
            <a:extLst>
              <a:ext uri="{FF2B5EF4-FFF2-40B4-BE49-F238E27FC236}">
                <a16:creationId xmlns:a16="http://schemas.microsoft.com/office/drawing/2014/main" id="{1C9AA510-FF9A-4073-9B05-DFA9D8A6F2D3}"/>
              </a:ext>
            </a:extLst>
          </p:cNvPr>
          <p:cNvSpPr txBox="1"/>
          <p:nvPr/>
        </p:nvSpPr>
        <p:spPr>
          <a:xfrm>
            <a:off x="-1" y="284085"/>
            <a:ext cx="3400149" cy="461665"/>
          </a:xfrm>
          <a:prstGeom prst="rect">
            <a:avLst/>
          </a:prstGeom>
          <a:solidFill>
            <a:srgbClr val="A50021"/>
          </a:solidFill>
        </p:spPr>
        <p:txBody>
          <a:bodyPr wrap="square" rtlCol="0">
            <a:spAutoFit/>
          </a:bodyPr>
          <a:lstStyle/>
          <a:p>
            <a:r>
              <a:rPr lang="en-GB" sz="2400" b="1" dirty="0">
                <a:solidFill>
                  <a:schemeClr val="bg1"/>
                </a:solidFill>
                <a:latin typeface="Century Gothic" panose="020B0502020202020204" pitchFamily="34" charset="0"/>
              </a:rPr>
              <a:t>Behaviour</a:t>
            </a:r>
          </a:p>
        </p:txBody>
      </p:sp>
      <p:pic>
        <p:nvPicPr>
          <p:cNvPr id="3" name="Picture 2"/>
          <p:cNvPicPr>
            <a:picLocks noChangeAspect="1"/>
          </p:cNvPicPr>
          <p:nvPr/>
        </p:nvPicPr>
        <p:blipFill>
          <a:blip r:embed="rId3"/>
          <a:stretch>
            <a:fillRect/>
          </a:stretch>
        </p:blipFill>
        <p:spPr>
          <a:xfrm>
            <a:off x="1700073" y="901818"/>
            <a:ext cx="8373186" cy="5367727"/>
          </a:xfrm>
          <a:prstGeom prst="rect">
            <a:avLst/>
          </a:prstGeom>
        </p:spPr>
      </p:pic>
    </p:spTree>
    <p:extLst>
      <p:ext uri="{BB962C8B-B14F-4D97-AF65-F5344CB8AC3E}">
        <p14:creationId xmlns:p14="http://schemas.microsoft.com/office/powerpoint/2010/main" val="328016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870937" y="406485"/>
            <a:ext cx="1966221" cy="1756706"/>
          </a:xfrm>
          <a:prstGeom prst="rect">
            <a:avLst/>
          </a:prstGeom>
        </p:spPr>
      </p:pic>
      <p:sp>
        <p:nvSpPr>
          <p:cNvPr id="8" name="TextBox 7">
            <a:extLst>
              <a:ext uri="{FF2B5EF4-FFF2-40B4-BE49-F238E27FC236}">
                <a16:creationId xmlns:a16="http://schemas.microsoft.com/office/drawing/2014/main" id="{1C9AA510-FF9A-4073-9B05-DFA9D8A6F2D3}"/>
              </a:ext>
            </a:extLst>
          </p:cNvPr>
          <p:cNvSpPr txBox="1"/>
          <p:nvPr/>
        </p:nvSpPr>
        <p:spPr>
          <a:xfrm>
            <a:off x="-1" y="284085"/>
            <a:ext cx="3400149" cy="461665"/>
          </a:xfrm>
          <a:prstGeom prst="rect">
            <a:avLst/>
          </a:prstGeom>
          <a:solidFill>
            <a:srgbClr val="A50021"/>
          </a:solidFill>
        </p:spPr>
        <p:txBody>
          <a:bodyPr wrap="square" rtlCol="0">
            <a:spAutoFit/>
          </a:bodyPr>
          <a:lstStyle/>
          <a:p>
            <a:r>
              <a:rPr lang="en-GB" sz="2400" b="1" dirty="0">
                <a:solidFill>
                  <a:schemeClr val="bg1"/>
                </a:solidFill>
                <a:latin typeface="Century Gothic" panose="020B0502020202020204" pitchFamily="34" charset="0"/>
              </a:rPr>
              <a:t>Behaviour</a:t>
            </a:r>
          </a:p>
        </p:txBody>
      </p:sp>
      <p:sp>
        <p:nvSpPr>
          <p:cNvPr id="2" name="Rectangle 1"/>
          <p:cNvSpPr/>
          <p:nvPr/>
        </p:nvSpPr>
        <p:spPr>
          <a:xfrm>
            <a:off x="341194" y="1031357"/>
            <a:ext cx="10495128" cy="3476721"/>
          </a:xfrm>
          <a:prstGeom prst="rect">
            <a:avLst/>
          </a:prstGeom>
        </p:spPr>
        <p:txBody>
          <a:bodyPr wrap="square">
            <a:spAutoFit/>
          </a:bodyPr>
          <a:lstStyle/>
          <a:p>
            <a:pPr algn="ctr">
              <a:lnSpc>
                <a:spcPct val="119000"/>
              </a:lnSpc>
              <a:spcAft>
                <a:spcPts val="600"/>
              </a:spcAft>
            </a:pPr>
            <a:r>
              <a:rPr lang="en-GB" sz="2800" b="1" u="sng" kern="1400" dirty="0">
                <a:solidFill>
                  <a:srgbClr val="000000"/>
                </a:solidFill>
                <a:latin typeface="Century Gothic" panose="020B0502020202020204" pitchFamily="34" charset="0"/>
              </a:rPr>
              <a:t>Levels of Behaviour</a:t>
            </a:r>
            <a:endParaRPr lang="en-GB" sz="1400" kern="1400" dirty="0">
              <a:solidFill>
                <a:srgbClr val="000000"/>
              </a:solidFill>
              <a:latin typeface="Calibri" panose="020F0502020204030204" pitchFamily="34" charset="0"/>
            </a:endParaRPr>
          </a:p>
          <a:p>
            <a:pPr>
              <a:lnSpc>
                <a:spcPct val="119000"/>
              </a:lnSpc>
              <a:spcAft>
                <a:spcPts val="600"/>
              </a:spcAft>
            </a:pPr>
            <a:r>
              <a:rPr lang="en-GB" kern="1400" dirty="0">
                <a:solidFill>
                  <a:srgbClr val="000000"/>
                </a:solidFill>
                <a:latin typeface="Century Gothic" panose="020B0502020202020204" pitchFamily="34" charset="0"/>
              </a:rPr>
              <a:t>Understanding the different levels of behaviour can help all members of the Wood Field community to develop a shared understanding of behaviour and consequence. </a:t>
            </a:r>
            <a:endParaRPr lang="en-GB" sz="1400" kern="1400" dirty="0">
              <a:solidFill>
                <a:srgbClr val="000000"/>
              </a:solidFill>
              <a:latin typeface="Calibri" panose="020F0502020204030204" pitchFamily="34" charset="0"/>
            </a:endParaRPr>
          </a:p>
          <a:p>
            <a:pPr>
              <a:lnSpc>
                <a:spcPct val="119000"/>
              </a:lnSpc>
              <a:spcAft>
                <a:spcPts val="600"/>
              </a:spcAft>
            </a:pPr>
            <a:r>
              <a:rPr lang="en-GB" kern="1400" dirty="0">
                <a:solidFill>
                  <a:srgbClr val="000000"/>
                </a:solidFill>
                <a:latin typeface="Century Gothic" panose="020B0502020202020204" pitchFamily="34" charset="0"/>
              </a:rPr>
              <a:t>Continuing a behaviour after being told/asked to stop means that the behaviour moves up to the next level.  Depending on severity, SLT may choose to view a specific behaviour as a different level in some circumstances.</a:t>
            </a:r>
            <a:endParaRPr lang="en-GB" sz="1400" kern="1400" dirty="0">
              <a:solidFill>
                <a:srgbClr val="000000"/>
              </a:solidFill>
              <a:latin typeface="Calibri" panose="020F0502020204030204" pitchFamily="34" charset="0"/>
            </a:endParaRPr>
          </a:p>
          <a:p>
            <a:pPr>
              <a:lnSpc>
                <a:spcPct val="119000"/>
              </a:lnSpc>
              <a:spcAft>
                <a:spcPts val="600"/>
              </a:spcAft>
            </a:pPr>
            <a:r>
              <a:rPr lang="en-GB" kern="1400" dirty="0">
                <a:solidFill>
                  <a:srgbClr val="000000"/>
                </a:solidFill>
                <a:latin typeface="Century Gothic" panose="020B0502020202020204" pitchFamily="34" charset="0"/>
              </a:rPr>
              <a:t>As a school, we also recognise that we have to make adjustments for children with specific needs. </a:t>
            </a:r>
            <a:endParaRPr lang="en-GB" sz="1400" kern="1400" dirty="0">
              <a:solidFill>
                <a:srgbClr val="000000"/>
              </a:solidFill>
              <a:latin typeface="Calibri" panose="020F0502020204030204" pitchFamily="34" charset="0"/>
            </a:endParaRPr>
          </a:p>
          <a:p>
            <a:pPr>
              <a:lnSpc>
                <a:spcPct val="119000"/>
              </a:lnSpc>
              <a:spcAft>
                <a:spcPts val="600"/>
              </a:spcAft>
            </a:pPr>
            <a:r>
              <a:rPr lang="en-GB" sz="1400" kern="1400" dirty="0">
                <a:solidFill>
                  <a:srgbClr val="000000"/>
                </a:solidFill>
                <a:latin typeface="Calibri" panose="020F0502020204030204" pitchFamily="34" charset="0"/>
              </a:rPr>
              <a:t> </a:t>
            </a:r>
            <a:endParaRPr lang="en-GB" sz="1400" kern="1400" dirty="0">
              <a:ln>
                <a:noFill/>
              </a:ln>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1314975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870937" y="406485"/>
            <a:ext cx="1966221" cy="1756706"/>
          </a:xfrm>
          <a:prstGeom prst="rect">
            <a:avLst/>
          </a:prstGeom>
        </p:spPr>
      </p:pic>
      <p:sp>
        <p:nvSpPr>
          <p:cNvPr id="8" name="TextBox 7">
            <a:extLst>
              <a:ext uri="{FF2B5EF4-FFF2-40B4-BE49-F238E27FC236}">
                <a16:creationId xmlns:a16="http://schemas.microsoft.com/office/drawing/2014/main" id="{1C9AA510-FF9A-4073-9B05-DFA9D8A6F2D3}"/>
              </a:ext>
            </a:extLst>
          </p:cNvPr>
          <p:cNvSpPr txBox="1"/>
          <p:nvPr/>
        </p:nvSpPr>
        <p:spPr>
          <a:xfrm>
            <a:off x="-1" y="284085"/>
            <a:ext cx="3400149" cy="461665"/>
          </a:xfrm>
          <a:prstGeom prst="rect">
            <a:avLst/>
          </a:prstGeom>
          <a:solidFill>
            <a:srgbClr val="A50021"/>
          </a:solidFill>
        </p:spPr>
        <p:txBody>
          <a:bodyPr wrap="square" rtlCol="0">
            <a:spAutoFit/>
          </a:bodyPr>
          <a:lstStyle/>
          <a:p>
            <a:r>
              <a:rPr lang="en-GB" sz="2400" b="1" dirty="0">
                <a:solidFill>
                  <a:schemeClr val="bg1"/>
                </a:solidFill>
                <a:latin typeface="Century Gothic" panose="020B0502020202020204" pitchFamily="34" charset="0"/>
              </a:rPr>
              <a:t>Behaviour</a:t>
            </a: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869786" y="3548450"/>
              <a:ext cx="360" cy="360"/>
            </p14:xfrm>
          </p:contentPart>
        </mc:Choice>
        <mc:Fallback xmlns="">
          <p:pic>
            <p:nvPicPr>
              <p:cNvPr id="4" name="Ink 3"/>
              <p:cNvPicPr/>
              <p:nvPr/>
            </p:nvPicPr>
            <p:blipFill>
              <a:blip r:embed="rId4"/>
              <a:stretch>
                <a:fillRect/>
              </a:stretch>
            </p:blipFill>
            <p:spPr>
              <a:xfrm>
                <a:off x="1857906" y="3536570"/>
                <a:ext cx="24120" cy="24120"/>
              </a:xfrm>
              <a:prstGeom prst="rect">
                <a:avLst/>
              </a:prstGeom>
            </p:spPr>
          </p:pic>
        </mc:Fallback>
      </mc:AlternateContent>
      <p:grpSp>
        <p:nvGrpSpPr>
          <p:cNvPr id="7" name="Group 3"/>
          <p:cNvGrpSpPr>
            <a:grpSpLocks/>
          </p:cNvGrpSpPr>
          <p:nvPr/>
        </p:nvGrpSpPr>
        <p:grpSpPr bwMode="auto">
          <a:xfrm>
            <a:off x="2873734" y="406485"/>
            <a:ext cx="6556869" cy="6598876"/>
            <a:chOff x="106481880" y="107670600"/>
            <a:chExt cx="7344735" cy="8238694"/>
          </a:xfrm>
        </p:grpSpPr>
        <p:sp>
          <p:nvSpPr>
            <p:cNvPr id="9" name="Oval 4"/>
            <p:cNvSpPr>
              <a:spLocks noChangeArrowheads="1"/>
            </p:cNvSpPr>
            <p:nvPr/>
          </p:nvSpPr>
          <p:spPr bwMode="auto">
            <a:xfrm>
              <a:off x="106481880" y="107670600"/>
              <a:ext cx="7344735" cy="7795260"/>
            </a:xfrm>
            <a:prstGeom prst="ellipse">
              <a:avLst/>
            </a:prstGeom>
            <a:solidFill>
              <a:srgbClr val="FF000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0" name="Oval 5"/>
            <p:cNvSpPr>
              <a:spLocks noChangeArrowheads="1"/>
            </p:cNvSpPr>
            <p:nvPr/>
          </p:nvSpPr>
          <p:spPr bwMode="auto">
            <a:xfrm>
              <a:off x="107739180" y="108699300"/>
              <a:ext cx="4807275" cy="5737860"/>
            </a:xfrm>
            <a:prstGeom prst="ellipse">
              <a:avLst/>
            </a:prstGeom>
            <a:solidFill>
              <a:srgbClr val="ED7D31"/>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1" name="Oval 6"/>
            <p:cNvSpPr>
              <a:spLocks noChangeArrowheads="1"/>
            </p:cNvSpPr>
            <p:nvPr/>
          </p:nvSpPr>
          <p:spPr bwMode="auto">
            <a:xfrm>
              <a:off x="108836460" y="109750860"/>
              <a:ext cx="2674620" cy="3657600"/>
            </a:xfrm>
            <a:prstGeom prst="ellipse">
              <a:avLst/>
            </a:prstGeom>
            <a:solidFill>
              <a:srgbClr val="FFFF0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2" name="Text Box 7"/>
            <p:cNvSpPr txBox="1">
              <a:spLocks noChangeArrowheads="1"/>
            </p:cNvSpPr>
            <p:nvPr/>
          </p:nvSpPr>
          <p:spPr bwMode="auto">
            <a:xfrm>
              <a:off x="109903170" y="109750860"/>
              <a:ext cx="891540" cy="12115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8"/>
            <p:cNvSpPr txBox="1">
              <a:spLocks noChangeArrowheads="1"/>
            </p:cNvSpPr>
            <p:nvPr/>
          </p:nvSpPr>
          <p:spPr bwMode="auto">
            <a:xfrm>
              <a:off x="109876035" y="108539280"/>
              <a:ext cx="891540" cy="12115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9"/>
            <p:cNvSpPr txBox="1">
              <a:spLocks noChangeArrowheads="1"/>
            </p:cNvSpPr>
            <p:nvPr/>
          </p:nvSpPr>
          <p:spPr bwMode="auto">
            <a:xfrm>
              <a:off x="110137575" y="110604300"/>
              <a:ext cx="914400" cy="914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0"/>
            <p:cNvSpPr txBox="1">
              <a:spLocks noChangeArrowheads="1"/>
            </p:cNvSpPr>
            <p:nvPr/>
          </p:nvSpPr>
          <p:spPr bwMode="auto">
            <a:xfrm>
              <a:off x="109223175" y="110413800"/>
              <a:ext cx="842158" cy="6000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Century Gothic" panose="020B0502020202020204" pitchFamily="34" charset="0"/>
                </a:rPr>
                <a:t>Talking when you shouldn’t 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1"/>
            <p:cNvSpPr txBox="1">
              <a:spLocks noChangeArrowheads="1"/>
            </p:cNvSpPr>
            <p:nvPr/>
          </p:nvSpPr>
          <p:spPr bwMode="auto">
            <a:xfrm>
              <a:off x="108988093" y="111276987"/>
              <a:ext cx="767160" cy="6000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Century Gothic" panose="020B0502020202020204" pitchFamily="34" charset="0"/>
                </a:rPr>
                <a:t>Leaving your chair in class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2"/>
            <p:cNvSpPr txBox="1">
              <a:spLocks noChangeArrowheads="1"/>
            </p:cNvSpPr>
            <p:nvPr/>
          </p:nvSpPr>
          <p:spPr bwMode="auto">
            <a:xfrm>
              <a:off x="110427292" y="110413800"/>
              <a:ext cx="809625" cy="8286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Century Gothic" panose="020B0502020202020204" pitchFamily="34" charset="0"/>
                </a:rPr>
                <a:t>Disrupting others from their learning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3"/>
            <p:cNvSpPr txBox="1">
              <a:spLocks noChangeArrowheads="1"/>
            </p:cNvSpPr>
            <p:nvPr/>
          </p:nvSpPr>
          <p:spPr bwMode="auto">
            <a:xfrm>
              <a:off x="110303865" y="112162194"/>
              <a:ext cx="881460" cy="6000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Century Gothic" panose="020B0502020202020204" pitchFamily="34" charset="0"/>
                </a:rPr>
                <a:t>Calling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4"/>
            <p:cNvSpPr txBox="1">
              <a:spLocks noChangeArrowheads="1"/>
            </p:cNvSpPr>
            <p:nvPr/>
          </p:nvSpPr>
          <p:spPr bwMode="auto">
            <a:xfrm>
              <a:off x="109876035" y="111633247"/>
              <a:ext cx="1234869" cy="7429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Century Gothic" panose="020B0502020202020204" pitchFamily="34" charset="0"/>
                </a:rPr>
                <a:t>Saying something inappropriate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5"/>
            <p:cNvSpPr txBox="1">
              <a:spLocks noChangeArrowheads="1"/>
            </p:cNvSpPr>
            <p:nvPr/>
          </p:nvSpPr>
          <p:spPr bwMode="auto">
            <a:xfrm>
              <a:off x="111620542" y="110480475"/>
              <a:ext cx="767160" cy="6000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Century Gothic" panose="020B0502020202020204" pitchFamily="34" charset="0"/>
                </a:rPr>
                <a:t>Swearing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16"/>
            <p:cNvSpPr txBox="1">
              <a:spLocks noChangeArrowheads="1"/>
            </p:cNvSpPr>
            <p:nvPr/>
          </p:nvSpPr>
          <p:spPr bwMode="auto">
            <a:xfrm>
              <a:off x="107213400" y="109127925"/>
              <a:ext cx="1009650" cy="9976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Century Gothic" panose="020B0502020202020204" pitchFamily="34" charset="0"/>
                </a:rPr>
                <a:t>Racism, homophobia or any other forms of discrimination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17"/>
            <p:cNvSpPr txBox="1">
              <a:spLocks noChangeArrowheads="1"/>
            </p:cNvSpPr>
            <p:nvPr/>
          </p:nvSpPr>
          <p:spPr bwMode="auto">
            <a:xfrm>
              <a:off x="108166455" y="112288245"/>
              <a:ext cx="1056720" cy="12096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a:ln>
                    <a:noFill/>
                  </a:ln>
                  <a:solidFill>
                    <a:srgbClr val="000000"/>
                  </a:solidFill>
                  <a:effectLst/>
                  <a:latin typeface="Century Gothic" panose="020B0502020202020204" pitchFamily="34" charset="0"/>
                </a:rPr>
                <a:t>Repeatedly      carrying out any Yellow behaviours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18"/>
            <p:cNvSpPr txBox="1">
              <a:spLocks noChangeArrowheads="1"/>
            </p:cNvSpPr>
            <p:nvPr/>
          </p:nvSpPr>
          <p:spPr bwMode="auto">
            <a:xfrm>
              <a:off x="108069300" y="110019811"/>
              <a:ext cx="1031757" cy="99406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a:ln>
                    <a:noFill/>
                  </a:ln>
                  <a:solidFill>
                    <a:srgbClr val="000000"/>
                  </a:solidFill>
                  <a:effectLst/>
                  <a:latin typeface="Century Gothic" panose="020B0502020202020204" pitchFamily="34" charset="0"/>
                </a:rPr>
                <a:t>Damaging school property or someone else’s property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19"/>
            <p:cNvSpPr txBox="1">
              <a:spLocks noChangeArrowheads="1"/>
            </p:cNvSpPr>
            <p:nvPr/>
          </p:nvSpPr>
          <p:spPr bwMode="auto">
            <a:xfrm>
              <a:off x="111620542" y="111252000"/>
              <a:ext cx="706590" cy="8477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Century Gothic" panose="020B0502020202020204" pitchFamily="34" charset="0"/>
                </a:rPr>
                <a:t>Extended periods of disrupting others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0"/>
            <p:cNvSpPr txBox="1">
              <a:spLocks noChangeArrowheads="1"/>
            </p:cNvSpPr>
            <p:nvPr/>
          </p:nvSpPr>
          <p:spPr bwMode="auto">
            <a:xfrm>
              <a:off x="107739180" y="111252000"/>
              <a:ext cx="1271985" cy="6000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Century Gothic" panose="020B0502020202020204" pitchFamily="34" charset="0"/>
                </a:rPr>
                <a:t>Inappropriate contact towards another child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1"/>
            <p:cNvSpPr txBox="1">
              <a:spLocks noChangeArrowheads="1"/>
            </p:cNvSpPr>
            <p:nvPr/>
          </p:nvSpPr>
          <p:spPr bwMode="auto">
            <a:xfrm>
              <a:off x="109403744" y="113469555"/>
              <a:ext cx="1604199" cy="113196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Century Gothic" panose="020B0502020202020204" pitchFamily="34" charset="0"/>
                </a:rPr>
                <a:t>Being somewhere I should not 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2"/>
            <p:cNvSpPr txBox="1">
              <a:spLocks noChangeArrowheads="1"/>
            </p:cNvSpPr>
            <p:nvPr/>
          </p:nvSpPr>
          <p:spPr bwMode="auto">
            <a:xfrm>
              <a:off x="110957580" y="113088247"/>
              <a:ext cx="909664" cy="6000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Century Gothic" panose="020B0502020202020204" pitchFamily="34" charset="0"/>
                </a:rPr>
                <a:t>Rough play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3"/>
            <p:cNvSpPr txBox="1">
              <a:spLocks noChangeArrowheads="1"/>
            </p:cNvSpPr>
            <p:nvPr/>
          </p:nvSpPr>
          <p:spPr bwMode="auto">
            <a:xfrm>
              <a:off x="110832105" y="109385100"/>
              <a:ext cx="767160" cy="6000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Century Gothic" panose="020B0502020202020204" pitchFamily="34" charset="0"/>
                </a:rPr>
                <a:t>Violence/attempted violence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24"/>
            <p:cNvSpPr txBox="1">
              <a:spLocks noChangeArrowheads="1"/>
            </p:cNvSpPr>
            <p:nvPr/>
          </p:nvSpPr>
          <p:spPr bwMode="auto">
            <a:xfrm>
              <a:off x="112751383" y="111383866"/>
              <a:ext cx="897789" cy="11250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Century Gothic" panose="020B0502020202020204" pitchFamily="34" charset="0"/>
                </a:rPr>
                <a:t>Intentional assault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25"/>
            <p:cNvSpPr txBox="1">
              <a:spLocks noChangeArrowheads="1"/>
            </p:cNvSpPr>
            <p:nvPr/>
          </p:nvSpPr>
          <p:spPr bwMode="auto">
            <a:xfrm>
              <a:off x="106858830" y="112596200"/>
              <a:ext cx="1210470" cy="12096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a:ln>
                    <a:noFill/>
                  </a:ln>
                  <a:solidFill>
                    <a:srgbClr val="000000"/>
                  </a:solidFill>
                  <a:effectLst/>
                  <a:latin typeface="Century Gothic" panose="020B0502020202020204" pitchFamily="34" charset="0"/>
                </a:rPr>
                <a:t>Repeatedly      carrying out any Level 2/Orange behaviours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26"/>
            <p:cNvSpPr txBox="1">
              <a:spLocks noChangeArrowheads="1"/>
            </p:cNvSpPr>
            <p:nvPr/>
          </p:nvSpPr>
          <p:spPr bwMode="auto">
            <a:xfrm>
              <a:off x="111958996" y="108915901"/>
              <a:ext cx="949842" cy="12096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Century Gothic" panose="020B0502020202020204" pitchFamily="34" charset="0"/>
                </a:rPr>
                <a:t>Putting yourself or others in danger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27"/>
            <p:cNvSpPr txBox="1">
              <a:spLocks noChangeArrowheads="1"/>
            </p:cNvSpPr>
            <p:nvPr/>
          </p:nvSpPr>
          <p:spPr bwMode="auto">
            <a:xfrm>
              <a:off x="112231851" y="112893083"/>
              <a:ext cx="1056720" cy="12096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Century Gothic" panose="020B0502020202020204" pitchFamily="34" charset="0"/>
                </a:rPr>
                <a:t>Disruption which leads to a class having to leave a lesson or activity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28"/>
            <p:cNvSpPr txBox="1">
              <a:spLocks noChangeArrowheads="1"/>
            </p:cNvSpPr>
            <p:nvPr/>
          </p:nvSpPr>
          <p:spPr bwMode="auto">
            <a:xfrm>
              <a:off x="109518205" y="114699619"/>
              <a:ext cx="1917773" cy="12096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Century Gothic" panose="020B0502020202020204" pitchFamily="34" charset="0"/>
                </a:rPr>
                <a:t>Swearing or shouting aggressively at adults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29"/>
            <p:cNvSpPr txBox="1">
              <a:spLocks noChangeArrowheads="1"/>
            </p:cNvSpPr>
            <p:nvPr/>
          </p:nvSpPr>
          <p:spPr bwMode="auto">
            <a:xfrm>
              <a:off x="111511080" y="112553956"/>
              <a:ext cx="1056720" cy="30776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Century Gothic" panose="020B0502020202020204" pitchFamily="34" charset="0"/>
                </a:rPr>
                <a:t>Defiance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30"/>
            <p:cNvSpPr txBox="1">
              <a:spLocks noChangeArrowheads="1"/>
            </p:cNvSpPr>
            <p:nvPr/>
          </p:nvSpPr>
          <p:spPr bwMode="auto">
            <a:xfrm>
              <a:off x="106534015" y="111074118"/>
              <a:ext cx="1140031" cy="6603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Century Gothic" panose="020B0502020202020204" pitchFamily="34" charset="0"/>
                </a:rPr>
                <a:t>Contiued/repeated defiance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31"/>
            <p:cNvSpPr txBox="1">
              <a:spLocks noChangeArrowheads="1"/>
            </p:cNvSpPr>
            <p:nvPr/>
          </p:nvSpPr>
          <p:spPr bwMode="auto">
            <a:xfrm>
              <a:off x="109337475" y="112233322"/>
              <a:ext cx="881460" cy="6000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Century Gothic" panose="020B0502020202020204" pitchFamily="34" charset="0"/>
                </a:rPr>
                <a:t>Not following school or class rules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32"/>
            <p:cNvSpPr txBox="1">
              <a:spLocks noChangeArrowheads="1"/>
            </p:cNvSpPr>
            <p:nvPr/>
          </p:nvSpPr>
          <p:spPr bwMode="auto">
            <a:xfrm>
              <a:off x="109518205" y="108050812"/>
              <a:ext cx="1828800" cy="48846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Century Gothic" panose="020B0502020202020204" pitchFamily="34" charset="0"/>
                </a:rPr>
                <a:t>Leaving the room without permission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3"/>
            <p:cNvSpPr txBox="1">
              <a:spLocks noChangeArrowheads="1"/>
            </p:cNvSpPr>
            <p:nvPr/>
          </p:nvSpPr>
          <p:spPr bwMode="auto">
            <a:xfrm>
              <a:off x="109272108" y="108898335"/>
              <a:ext cx="1031757" cy="99406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a:ln>
                    <a:noFill/>
                  </a:ln>
                  <a:solidFill>
                    <a:srgbClr val="000000"/>
                  </a:solidFill>
                  <a:effectLst/>
                  <a:latin typeface="Century Gothic" panose="020B0502020202020204" pitchFamily="34" charset="0"/>
                </a:rPr>
                <a:t>Actions with intention to provoke another child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944129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6FDF71-7528-46FD-8DB4-80234E0A93B2}"/>
              </a:ext>
            </a:extLst>
          </p:cNvPr>
          <p:cNvPicPr/>
          <p:nvPr/>
        </p:nvPicPr>
        <p:blipFill rotWithShape="1">
          <a:blip r:embed="rId2" cstate="print">
            <a:extLst>
              <a:ext uri="{28A0092B-C50C-407E-A947-70E740481C1C}">
                <a14:useLocalDpi xmlns:a14="http://schemas.microsoft.com/office/drawing/2010/main"/>
              </a:ext>
            </a:extLst>
          </a:blip>
          <a:srcRect/>
          <a:stretch/>
        </p:blipFill>
        <p:spPr>
          <a:xfrm>
            <a:off x="10458451" y="104775"/>
            <a:ext cx="1562100" cy="1609725"/>
          </a:xfrm>
          <a:prstGeom prst="rect">
            <a:avLst/>
          </a:prstGeom>
        </p:spPr>
      </p:pic>
      <p:sp>
        <p:nvSpPr>
          <p:cNvPr id="4" name="TextBox 3">
            <a:extLst>
              <a:ext uri="{FF2B5EF4-FFF2-40B4-BE49-F238E27FC236}">
                <a16:creationId xmlns:a16="http://schemas.microsoft.com/office/drawing/2014/main" id="{1C9AA510-FF9A-4073-9B05-DFA9D8A6F2D3}"/>
              </a:ext>
            </a:extLst>
          </p:cNvPr>
          <p:cNvSpPr txBox="1"/>
          <p:nvPr/>
        </p:nvSpPr>
        <p:spPr>
          <a:xfrm>
            <a:off x="-1" y="284085"/>
            <a:ext cx="3400149" cy="461665"/>
          </a:xfrm>
          <a:prstGeom prst="rect">
            <a:avLst/>
          </a:prstGeom>
          <a:solidFill>
            <a:srgbClr val="A50021"/>
          </a:solidFill>
        </p:spPr>
        <p:txBody>
          <a:bodyPr wrap="square" rtlCol="0">
            <a:spAutoFit/>
          </a:bodyPr>
          <a:lstStyle/>
          <a:p>
            <a:r>
              <a:rPr lang="en-GB" sz="2400" b="1" dirty="0">
                <a:solidFill>
                  <a:schemeClr val="bg1"/>
                </a:solidFill>
                <a:latin typeface="Century Gothic" panose="020B0502020202020204" pitchFamily="34" charset="0"/>
              </a:rPr>
              <a:t>Organisation</a:t>
            </a:r>
          </a:p>
        </p:txBody>
      </p:sp>
      <p:sp>
        <p:nvSpPr>
          <p:cNvPr id="5" name="TextBox 4">
            <a:extLst>
              <a:ext uri="{FF2B5EF4-FFF2-40B4-BE49-F238E27FC236}">
                <a16:creationId xmlns:a16="http://schemas.microsoft.com/office/drawing/2014/main" id="{2EBB6DB1-4440-4D41-B5CF-728D90138B5D}"/>
              </a:ext>
            </a:extLst>
          </p:cNvPr>
          <p:cNvSpPr txBox="1"/>
          <p:nvPr/>
        </p:nvSpPr>
        <p:spPr>
          <a:xfrm>
            <a:off x="512003" y="909637"/>
            <a:ext cx="9614636" cy="2585323"/>
          </a:xfrm>
          <a:prstGeom prst="rect">
            <a:avLst/>
          </a:prstGeom>
          <a:noFill/>
        </p:spPr>
        <p:txBody>
          <a:bodyPr wrap="square" rtlCol="0">
            <a:spAutoFit/>
          </a:bodyPr>
          <a:lstStyle/>
          <a:p>
            <a:r>
              <a:rPr lang="en-GB" dirty="0">
                <a:latin typeface="Century Gothic" panose="020B0502020202020204" pitchFamily="34" charset="0"/>
              </a:rPr>
              <a:t>Blue marks are given to pupils in Key Stage 2.</a:t>
            </a:r>
          </a:p>
          <a:p>
            <a:endParaRPr lang="en-GB" dirty="0">
              <a:latin typeface="Century Gothic" panose="020B0502020202020204" pitchFamily="34" charset="0"/>
            </a:endParaRPr>
          </a:p>
          <a:p>
            <a:r>
              <a:rPr lang="en-GB" dirty="0">
                <a:latin typeface="Century Gothic" panose="020B0502020202020204" pitchFamily="34" charset="0"/>
              </a:rPr>
              <a:t>Here is a guide on when they will be issued to Year 3 pupils and the associated sanctions.</a:t>
            </a:r>
          </a:p>
          <a:p>
            <a:endParaRPr lang="en-GB" dirty="0">
              <a:latin typeface="Century Gothic" panose="020B0502020202020204" pitchFamily="34" charset="0"/>
            </a:endParaRPr>
          </a:p>
          <a:p>
            <a:r>
              <a:rPr lang="en-GB" dirty="0">
                <a:latin typeface="Century Gothic" panose="020B0502020202020204" pitchFamily="34" charset="0"/>
              </a:rPr>
              <a:t>Please be aware that there is a transition period before we issue Blue marks to allow Year 3 pupils to adjust to Key Stage 2 expectations.</a:t>
            </a:r>
          </a:p>
          <a:p>
            <a:endParaRPr lang="en-GB" dirty="0">
              <a:latin typeface="Century Gothic" panose="020B0502020202020204" pitchFamily="34" charset="0"/>
            </a:endParaRPr>
          </a:p>
          <a:p>
            <a:endParaRPr lang="en-GB" dirty="0"/>
          </a:p>
        </p:txBody>
      </p:sp>
      <p:sp>
        <p:nvSpPr>
          <p:cNvPr id="6" name="Rectangle 5"/>
          <p:cNvSpPr/>
          <p:nvPr/>
        </p:nvSpPr>
        <p:spPr>
          <a:xfrm>
            <a:off x="2813468" y="3093165"/>
            <a:ext cx="6096000" cy="3025444"/>
          </a:xfrm>
          <a:prstGeom prst="rect">
            <a:avLst/>
          </a:prstGeom>
          <a:ln w="76200">
            <a:solidFill>
              <a:srgbClr val="00B0F0"/>
            </a:solidFill>
          </a:ln>
        </p:spPr>
        <p:txBody>
          <a:bodyPr>
            <a:spAutoFit/>
          </a:bodyPr>
          <a:lstStyle/>
          <a:p>
            <a:pPr lvl="0">
              <a:lnSpc>
                <a:spcPct val="115000"/>
              </a:lnSpc>
            </a:pPr>
            <a:r>
              <a:rPr lang="en-GB" dirty="0">
                <a:latin typeface="Century Gothic" panose="020B0502020202020204" pitchFamily="34" charset="0"/>
              </a:rPr>
              <a:t>Blue Marks are given for:</a:t>
            </a:r>
          </a:p>
          <a:p>
            <a:pPr marL="342900" lvl="0" indent="-342900">
              <a:lnSpc>
                <a:spcPct val="115000"/>
              </a:lnSpc>
              <a:buFont typeface="Symbol" panose="05050102010706020507" pitchFamily="18" charset="2"/>
              <a:buChar char=""/>
            </a:pPr>
            <a:endParaRPr lang="en-GB" dirty="0">
              <a:latin typeface="Century Gothic" panose="020B0502020202020204" pitchFamily="34" charset="0"/>
            </a:endParaRPr>
          </a:p>
          <a:p>
            <a:pPr marL="342900" lvl="0" indent="-342900">
              <a:lnSpc>
                <a:spcPct val="115000"/>
              </a:lnSpc>
              <a:buFont typeface="Symbol" panose="05050102010706020507" pitchFamily="18" charset="2"/>
              <a:buChar char=""/>
            </a:pPr>
            <a:r>
              <a:rPr lang="en-GB" dirty="0">
                <a:latin typeface="Century Gothic" panose="020B0502020202020204" pitchFamily="34" charset="0"/>
              </a:rPr>
              <a:t>No 5 signatures/ comments for reading per week</a:t>
            </a:r>
            <a:endParaRPr lang="en-GB" sz="1600" dirty="0">
              <a:latin typeface="Century Gothic" panose="020B0502020202020204" pitchFamily="34" charset="0"/>
            </a:endParaRPr>
          </a:p>
          <a:p>
            <a:pPr marL="342900" lvl="0" indent="-342900">
              <a:lnSpc>
                <a:spcPct val="115000"/>
              </a:lnSpc>
              <a:spcAft>
                <a:spcPts val="1000"/>
              </a:spcAft>
              <a:buFont typeface="Symbol" panose="05050102010706020507" pitchFamily="18" charset="2"/>
              <a:buChar char=""/>
            </a:pPr>
            <a:r>
              <a:rPr lang="en-GB" dirty="0">
                <a:latin typeface="Century Gothic" panose="020B0502020202020204" pitchFamily="34" charset="0"/>
              </a:rPr>
              <a:t>Incorrect uniform </a:t>
            </a:r>
            <a:endParaRPr lang="en-GB" sz="1600" dirty="0">
              <a:latin typeface="Century Gothic" panose="020B0502020202020204" pitchFamily="34" charset="0"/>
            </a:endParaRPr>
          </a:p>
          <a:p>
            <a:pPr>
              <a:lnSpc>
                <a:spcPct val="115000"/>
              </a:lnSpc>
              <a:spcAft>
                <a:spcPts val="1000"/>
              </a:spcAft>
            </a:pPr>
            <a:r>
              <a:rPr lang="en-GB" dirty="0">
                <a:latin typeface="Century Gothic" panose="020B0502020202020204" pitchFamily="34" charset="0"/>
              </a:rPr>
              <a:t> </a:t>
            </a:r>
            <a:endParaRPr lang="en-GB" sz="1600" dirty="0">
              <a:latin typeface="Century Gothic" panose="020B0502020202020204" pitchFamily="34" charset="0"/>
            </a:endParaRPr>
          </a:p>
          <a:p>
            <a:pPr algn="ctr">
              <a:lnSpc>
                <a:spcPct val="115000"/>
              </a:lnSpc>
              <a:spcAft>
                <a:spcPts val="1000"/>
              </a:spcAft>
            </a:pPr>
            <a:r>
              <a:rPr lang="en-GB" u="sng" dirty="0">
                <a:latin typeface="Century Gothic" panose="020B0502020202020204" pitchFamily="34" charset="0"/>
              </a:rPr>
              <a:t>To start officially from Autumn term 2 to allow children to get used to rules</a:t>
            </a:r>
            <a:endParaRPr lang="en-GB" sz="1600" dirty="0">
              <a:latin typeface="Century Gothic" panose="020B050202020202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r>
              <a:rPr lang="en-GB" dirty="0">
                <a:latin typeface="Century Gothic" panose="020B0502020202020204" pitchFamily="34" charset="0"/>
              </a:rPr>
              <a:t> </a:t>
            </a:r>
            <a:endParaRPr lang="en-GB" sz="1600"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188993" y="3530729"/>
            <a:ext cx="4584909" cy="1276055"/>
          </a:xfrm>
          <a:prstGeom prst="rect">
            <a:avLst/>
          </a:prstGeom>
        </p:spPr>
        <p:txBody>
          <a:bodyPr wrap="none">
            <a:spAutoFit/>
          </a:bodyPr>
          <a:lstStyle/>
          <a:p>
            <a:pPr marL="457200" lvl="0">
              <a:lnSpc>
                <a:spcPct val="115000"/>
              </a:lnSpc>
              <a:spcAft>
                <a:spcPts val="1000"/>
              </a:spcAft>
              <a:defRPr/>
            </a:pPr>
            <a:endParaRPr lang="en-GB" dirty="0">
              <a:latin typeface="Century Gothic" panose="020B0502020202020204" pitchFamily="34" charset="0"/>
            </a:endParaRPr>
          </a:p>
          <a:p>
            <a:pPr marL="457200" lvl="0">
              <a:lnSpc>
                <a:spcPct val="115000"/>
              </a:lnSpc>
              <a:spcAft>
                <a:spcPts val="1000"/>
              </a:spcAft>
              <a:defRPr/>
            </a:pPr>
            <a:endParaRPr lang="en-GB" dirty="0">
              <a:latin typeface="Century Gothic" panose="020B0502020202020204" pitchFamily="34" charset="0"/>
            </a:endParaRPr>
          </a:p>
          <a:p>
            <a:pPr marL="457200" lvl="0">
              <a:lnSpc>
                <a:spcPct val="115000"/>
              </a:lnSpc>
              <a:spcAft>
                <a:spcPts val="1000"/>
              </a:spcAft>
              <a:defRPr/>
            </a:pPr>
            <a:r>
              <a:rPr lang="en-GB" dirty="0">
                <a:latin typeface="Century Gothic" panose="020B0502020202020204" pitchFamily="34" charset="0"/>
              </a:rPr>
              <a:t>4 blue marks = lunchtime detention</a:t>
            </a:r>
            <a:endParaRPr lang="en-GB"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627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6FDF71-7528-46FD-8DB4-80234E0A93B2}"/>
              </a:ext>
            </a:extLst>
          </p:cNvPr>
          <p:cNvPicPr/>
          <p:nvPr/>
        </p:nvPicPr>
        <p:blipFill rotWithShape="1">
          <a:blip r:embed="rId2" cstate="print">
            <a:extLst>
              <a:ext uri="{28A0092B-C50C-407E-A947-70E740481C1C}">
                <a14:useLocalDpi xmlns:a14="http://schemas.microsoft.com/office/drawing/2010/main"/>
              </a:ext>
            </a:extLst>
          </a:blip>
          <a:srcRect/>
          <a:stretch/>
        </p:blipFill>
        <p:spPr>
          <a:xfrm>
            <a:off x="10458451" y="104775"/>
            <a:ext cx="1562100" cy="1609725"/>
          </a:xfrm>
          <a:prstGeom prst="rect">
            <a:avLst/>
          </a:prstGeom>
        </p:spPr>
      </p:pic>
      <p:sp>
        <p:nvSpPr>
          <p:cNvPr id="4" name="TextBox 3">
            <a:extLst>
              <a:ext uri="{FF2B5EF4-FFF2-40B4-BE49-F238E27FC236}">
                <a16:creationId xmlns:a16="http://schemas.microsoft.com/office/drawing/2014/main" id="{1C9AA510-FF9A-4073-9B05-DFA9D8A6F2D3}"/>
              </a:ext>
            </a:extLst>
          </p:cNvPr>
          <p:cNvSpPr txBox="1"/>
          <p:nvPr/>
        </p:nvSpPr>
        <p:spPr>
          <a:xfrm>
            <a:off x="-1" y="284085"/>
            <a:ext cx="3400149" cy="461665"/>
          </a:xfrm>
          <a:prstGeom prst="rect">
            <a:avLst/>
          </a:prstGeom>
          <a:solidFill>
            <a:srgbClr val="A50021"/>
          </a:solidFill>
        </p:spPr>
        <p:txBody>
          <a:bodyPr wrap="square" rtlCol="0">
            <a:spAutoFit/>
          </a:bodyPr>
          <a:lstStyle/>
          <a:p>
            <a:r>
              <a:rPr lang="en-GB" sz="2400" b="1" dirty="0">
                <a:solidFill>
                  <a:schemeClr val="bg1"/>
                </a:solidFill>
                <a:latin typeface="Century Gothic" panose="020B0502020202020204" pitchFamily="34" charset="0"/>
              </a:rPr>
              <a:t>Class Assemblies</a:t>
            </a:r>
          </a:p>
        </p:txBody>
      </p:sp>
      <p:sp>
        <p:nvSpPr>
          <p:cNvPr id="11" name="TextBox 10">
            <a:extLst>
              <a:ext uri="{FF2B5EF4-FFF2-40B4-BE49-F238E27FC236}">
                <a16:creationId xmlns:a16="http://schemas.microsoft.com/office/drawing/2014/main" id="{44B7DCBB-AD47-42CD-AFB2-E5620F1611A4}"/>
              </a:ext>
            </a:extLst>
          </p:cNvPr>
          <p:cNvSpPr txBox="1"/>
          <p:nvPr/>
        </p:nvSpPr>
        <p:spPr>
          <a:xfrm>
            <a:off x="1442627" y="2055694"/>
            <a:ext cx="8438352" cy="3323987"/>
          </a:xfrm>
          <a:prstGeom prst="rect">
            <a:avLst/>
          </a:prstGeom>
          <a:noFill/>
        </p:spPr>
        <p:txBody>
          <a:bodyPr wrap="square" rtlCol="0">
            <a:spAutoFit/>
          </a:bodyPr>
          <a:lstStyle/>
          <a:p>
            <a:pPr algn="ctr"/>
            <a:r>
              <a:rPr lang="en-GB" sz="3200" b="1" u="sng" dirty="0">
                <a:latin typeface="Century Gothic" panose="020B0502020202020204" pitchFamily="34" charset="0"/>
              </a:rPr>
              <a:t>Year 3 Class Assemblies</a:t>
            </a:r>
          </a:p>
          <a:p>
            <a:endParaRPr lang="en-GB" sz="3200" dirty="0">
              <a:latin typeface="Century Gothic" panose="020B0502020202020204" pitchFamily="34" charset="0"/>
            </a:endParaRPr>
          </a:p>
          <a:p>
            <a:r>
              <a:rPr lang="en-GB" sz="3200" dirty="0">
                <a:latin typeface="Century Gothic" panose="020B0502020202020204" pitchFamily="34" charset="0"/>
              </a:rPr>
              <a:t>Dee Class – Thursday 8</a:t>
            </a:r>
            <a:r>
              <a:rPr lang="en-GB" sz="3200" baseline="30000" dirty="0">
                <a:latin typeface="Century Gothic" panose="020B0502020202020204" pitchFamily="34" charset="0"/>
              </a:rPr>
              <a:t>th</a:t>
            </a:r>
            <a:r>
              <a:rPr lang="en-GB" sz="3200" dirty="0">
                <a:latin typeface="Century Gothic" panose="020B0502020202020204" pitchFamily="34" charset="0"/>
              </a:rPr>
              <a:t> February 2024</a:t>
            </a:r>
          </a:p>
          <a:p>
            <a:r>
              <a:rPr lang="en-GB" sz="3200" dirty="0">
                <a:latin typeface="Century Gothic" panose="020B0502020202020204" pitchFamily="34" charset="0"/>
              </a:rPr>
              <a:t>Lea Class – Thursday 22</a:t>
            </a:r>
            <a:r>
              <a:rPr lang="en-GB" sz="3200" baseline="30000" dirty="0">
                <a:latin typeface="Century Gothic" panose="020B0502020202020204" pitchFamily="34" charset="0"/>
              </a:rPr>
              <a:t>nd</a:t>
            </a:r>
            <a:r>
              <a:rPr lang="en-GB" sz="3200" dirty="0">
                <a:latin typeface="Century Gothic" panose="020B0502020202020204" pitchFamily="34" charset="0"/>
              </a:rPr>
              <a:t> February 2024</a:t>
            </a:r>
          </a:p>
          <a:p>
            <a:r>
              <a:rPr lang="en-GB" sz="3200" dirty="0">
                <a:latin typeface="Century Gothic" panose="020B0502020202020204" pitchFamily="34" charset="0"/>
              </a:rPr>
              <a:t>Cam Class – Thursday 28</a:t>
            </a:r>
            <a:r>
              <a:rPr lang="en-GB" sz="3200" baseline="30000" dirty="0">
                <a:latin typeface="Century Gothic" panose="020B0502020202020204" pitchFamily="34" charset="0"/>
              </a:rPr>
              <a:t>th</a:t>
            </a:r>
            <a:r>
              <a:rPr lang="en-GB" sz="3200" dirty="0">
                <a:latin typeface="Century Gothic" panose="020B0502020202020204" pitchFamily="34" charset="0"/>
              </a:rPr>
              <a:t> February 2024</a:t>
            </a:r>
          </a:p>
          <a:p>
            <a:r>
              <a:rPr lang="en-GB" sz="3200" dirty="0">
                <a:latin typeface="Century Gothic" panose="020B0502020202020204" pitchFamily="34" charset="0"/>
              </a:rPr>
              <a:t>Taw Class – Thursday 14</a:t>
            </a:r>
            <a:r>
              <a:rPr lang="en-GB" sz="3200" baseline="30000" dirty="0">
                <a:latin typeface="Century Gothic" panose="020B0502020202020204" pitchFamily="34" charset="0"/>
              </a:rPr>
              <a:t>th</a:t>
            </a:r>
            <a:r>
              <a:rPr lang="en-GB" sz="3200" dirty="0">
                <a:latin typeface="Century Gothic" panose="020B0502020202020204" pitchFamily="34" charset="0"/>
              </a:rPr>
              <a:t> March 2024</a:t>
            </a:r>
          </a:p>
          <a:p>
            <a:endParaRPr lang="en-GB" dirty="0">
              <a:latin typeface="Century Gothic" panose="020B0502020202020204" pitchFamily="34" charset="0"/>
            </a:endParaRPr>
          </a:p>
        </p:txBody>
      </p:sp>
    </p:spTree>
    <p:extLst>
      <p:ext uri="{BB962C8B-B14F-4D97-AF65-F5344CB8AC3E}">
        <p14:creationId xmlns:p14="http://schemas.microsoft.com/office/powerpoint/2010/main" val="2242332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6FDF71-7528-46FD-8DB4-80234E0A93B2}"/>
              </a:ext>
            </a:extLst>
          </p:cNvPr>
          <p:cNvPicPr/>
          <p:nvPr/>
        </p:nvPicPr>
        <p:blipFill rotWithShape="1">
          <a:blip r:embed="rId2" cstate="print">
            <a:extLst>
              <a:ext uri="{28A0092B-C50C-407E-A947-70E740481C1C}">
                <a14:useLocalDpi xmlns:a14="http://schemas.microsoft.com/office/drawing/2010/main"/>
              </a:ext>
            </a:extLst>
          </a:blip>
          <a:srcRect/>
          <a:stretch/>
        </p:blipFill>
        <p:spPr>
          <a:xfrm>
            <a:off x="10458451" y="104775"/>
            <a:ext cx="1562100" cy="1609725"/>
          </a:xfrm>
          <a:prstGeom prst="rect">
            <a:avLst/>
          </a:prstGeom>
        </p:spPr>
      </p:pic>
      <p:sp>
        <p:nvSpPr>
          <p:cNvPr id="4" name="TextBox 3">
            <a:extLst>
              <a:ext uri="{FF2B5EF4-FFF2-40B4-BE49-F238E27FC236}">
                <a16:creationId xmlns:a16="http://schemas.microsoft.com/office/drawing/2014/main" id="{1C9AA510-FF9A-4073-9B05-DFA9D8A6F2D3}"/>
              </a:ext>
            </a:extLst>
          </p:cNvPr>
          <p:cNvSpPr txBox="1"/>
          <p:nvPr/>
        </p:nvSpPr>
        <p:spPr>
          <a:xfrm>
            <a:off x="-1" y="284085"/>
            <a:ext cx="3400149" cy="461665"/>
          </a:xfrm>
          <a:prstGeom prst="rect">
            <a:avLst/>
          </a:prstGeom>
          <a:solidFill>
            <a:srgbClr val="A50021"/>
          </a:solidFill>
        </p:spPr>
        <p:txBody>
          <a:bodyPr wrap="square" rtlCol="0">
            <a:spAutoFit/>
          </a:bodyPr>
          <a:lstStyle/>
          <a:p>
            <a:r>
              <a:rPr lang="en-GB" sz="2400" b="1" dirty="0">
                <a:solidFill>
                  <a:schemeClr val="bg1"/>
                </a:solidFill>
                <a:latin typeface="Century Gothic" panose="020B0502020202020204" pitchFamily="34" charset="0"/>
              </a:rPr>
              <a:t>Support at home</a:t>
            </a:r>
          </a:p>
        </p:txBody>
      </p:sp>
      <p:sp>
        <p:nvSpPr>
          <p:cNvPr id="11" name="TextBox 10">
            <a:extLst>
              <a:ext uri="{FF2B5EF4-FFF2-40B4-BE49-F238E27FC236}">
                <a16:creationId xmlns:a16="http://schemas.microsoft.com/office/drawing/2014/main" id="{44B7DCBB-AD47-42CD-AFB2-E5620F1611A4}"/>
              </a:ext>
            </a:extLst>
          </p:cNvPr>
          <p:cNvSpPr txBox="1"/>
          <p:nvPr/>
        </p:nvSpPr>
        <p:spPr>
          <a:xfrm>
            <a:off x="193005" y="1714500"/>
            <a:ext cx="11827546" cy="4801314"/>
          </a:xfrm>
          <a:prstGeom prst="rect">
            <a:avLst/>
          </a:prstGeom>
          <a:noFill/>
        </p:spPr>
        <p:txBody>
          <a:bodyPr wrap="square" rtlCol="0">
            <a:spAutoFit/>
          </a:bodyPr>
          <a:lstStyle/>
          <a:p>
            <a:r>
              <a:rPr lang="en-GB" sz="2000" dirty="0">
                <a:latin typeface="Century Gothic" panose="020B0502020202020204" pitchFamily="34" charset="0"/>
              </a:rPr>
              <a:t>In Year 3 we encourage parents and carers to work in partnership with us to support their                      child’s learning.</a:t>
            </a:r>
          </a:p>
          <a:p>
            <a:r>
              <a:rPr lang="en-GB" sz="2000" dirty="0">
                <a:latin typeface="Century Gothic" panose="020B0502020202020204" pitchFamily="34" charset="0"/>
              </a:rPr>
              <a:t>You can make a big difference by supporting us in the following ways:</a:t>
            </a:r>
          </a:p>
          <a:p>
            <a:endParaRPr lang="en-GB" sz="400" dirty="0">
              <a:latin typeface="Century Gothic" panose="020B0502020202020204" pitchFamily="34" charset="0"/>
            </a:endParaRPr>
          </a:p>
          <a:p>
            <a:r>
              <a:rPr lang="en-GB" sz="2000" b="1" dirty="0">
                <a:solidFill>
                  <a:srgbClr val="A50021"/>
                </a:solidFill>
                <a:latin typeface="Century Gothic" panose="020B0502020202020204" pitchFamily="34" charset="0"/>
              </a:rPr>
              <a:t>Reading: </a:t>
            </a:r>
            <a:r>
              <a:rPr lang="en-GB" sz="2000" dirty="0">
                <a:latin typeface="Century Gothic" panose="020B0502020202020204" pitchFamily="34" charset="0"/>
              </a:rPr>
              <a:t>Please do encourage children to read at home. There is an expectation that reading will be recorded in their reading record books at least five times a week. Reading can include a book from home or Reading Planet. Remember the children will also be able to move along the reading river!</a:t>
            </a:r>
          </a:p>
          <a:p>
            <a:endParaRPr lang="en-GB" sz="1050" b="1" dirty="0">
              <a:solidFill>
                <a:srgbClr val="A50021"/>
              </a:solidFill>
              <a:latin typeface="Century Gothic" panose="020B0502020202020204" pitchFamily="34" charset="0"/>
            </a:endParaRPr>
          </a:p>
          <a:p>
            <a:r>
              <a:rPr lang="en-GB" sz="2000" b="1" dirty="0">
                <a:solidFill>
                  <a:srgbClr val="A50021"/>
                </a:solidFill>
                <a:latin typeface="Century Gothic" panose="020B0502020202020204" pitchFamily="34" charset="0"/>
              </a:rPr>
              <a:t>Times Tables Rockstars: </a:t>
            </a:r>
            <a:r>
              <a:rPr lang="en-GB" sz="2000" dirty="0">
                <a:latin typeface="Century Gothic" panose="020B0502020202020204" pitchFamily="34" charset="0"/>
              </a:rPr>
              <a:t>Please ensure your child logs in regularly to make use of this online platform. It is a fun and engaging way of learning multiplication tables and improving a child’s recall speed.</a:t>
            </a:r>
          </a:p>
          <a:p>
            <a:endParaRPr lang="en-GB" sz="1050" b="1" dirty="0">
              <a:latin typeface="Century Gothic" panose="020B0502020202020204" pitchFamily="34" charset="0"/>
            </a:endParaRPr>
          </a:p>
          <a:p>
            <a:r>
              <a:rPr lang="en-GB" sz="2000" b="1" dirty="0">
                <a:solidFill>
                  <a:srgbClr val="A50021"/>
                </a:solidFill>
                <a:latin typeface="Century Gothic" panose="020B0502020202020204" pitchFamily="34" charset="0"/>
              </a:rPr>
              <a:t>Spelling: </a:t>
            </a:r>
            <a:r>
              <a:rPr lang="en-GB" sz="2000" dirty="0">
                <a:latin typeface="Century Gothic" panose="020B0502020202020204" pitchFamily="34" charset="0"/>
              </a:rPr>
              <a:t>Spellings will be issued each week. Children will be given 10 spellings and a spelling rule or pattern to investigate. Look, cover, spell, check sheets will be uploaded to support children learning their spellings at home.</a:t>
            </a:r>
          </a:p>
          <a:p>
            <a:endParaRPr lang="en-GB" sz="1050" b="1" dirty="0">
              <a:latin typeface="Century Gothic" panose="020B0502020202020204" pitchFamily="34" charset="0"/>
            </a:endParaRPr>
          </a:p>
          <a:p>
            <a:endParaRPr lang="en-GB" sz="1050" b="1" dirty="0">
              <a:latin typeface="Century Gothic" panose="020B0502020202020204" pitchFamily="34" charset="0"/>
            </a:endParaRPr>
          </a:p>
        </p:txBody>
      </p:sp>
    </p:spTree>
    <p:extLst>
      <p:ext uri="{BB962C8B-B14F-4D97-AF65-F5344CB8AC3E}">
        <p14:creationId xmlns:p14="http://schemas.microsoft.com/office/powerpoint/2010/main" val="1379910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6C55FB-1546-493B-B157-63A399CA875D}"/>
              </a:ext>
            </a:extLst>
          </p:cNvPr>
          <p:cNvPicPr/>
          <p:nvPr/>
        </p:nvPicPr>
        <p:blipFill>
          <a:blip r:embed="rId2"/>
          <a:stretch>
            <a:fillRect/>
          </a:stretch>
        </p:blipFill>
        <p:spPr>
          <a:xfrm>
            <a:off x="1686757" y="0"/>
            <a:ext cx="9245526" cy="1580225"/>
          </a:xfrm>
          <a:prstGeom prst="rect">
            <a:avLst/>
          </a:prstGeom>
        </p:spPr>
      </p:pic>
      <p:sp>
        <p:nvSpPr>
          <p:cNvPr id="6" name="TextBox 5">
            <a:extLst>
              <a:ext uri="{FF2B5EF4-FFF2-40B4-BE49-F238E27FC236}">
                <a16:creationId xmlns:a16="http://schemas.microsoft.com/office/drawing/2014/main" id="{4D86F547-958B-41DA-8809-474B1287851E}"/>
              </a:ext>
            </a:extLst>
          </p:cNvPr>
          <p:cNvSpPr txBox="1"/>
          <p:nvPr/>
        </p:nvSpPr>
        <p:spPr>
          <a:xfrm>
            <a:off x="1977131" y="1862738"/>
            <a:ext cx="9066690" cy="3477875"/>
          </a:xfrm>
          <a:prstGeom prst="rect">
            <a:avLst/>
          </a:prstGeom>
          <a:solidFill>
            <a:srgbClr val="A50021"/>
          </a:solidFill>
        </p:spPr>
        <p:txBody>
          <a:bodyPr wrap="square" rtlCol="0">
            <a:spAutoFit/>
          </a:bodyPr>
          <a:lstStyle/>
          <a:p>
            <a:pPr algn="ctr"/>
            <a:r>
              <a:rPr lang="en-GB" sz="4400" b="1" dirty="0">
                <a:solidFill>
                  <a:schemeClr val="bg1"/>
                </a:solidFill>
                <a:latin typeface="Century Gothic" panose="020B0502020202020204" pitchFamily="34" charset="0"/>
              </a:rPr>
              <a:t>Thank you!</a:t>
            </a:r>
          </a:p>
          <a:p>
            <a:pPr algn="ctr"/>
            <a:r>
              <a:rPr lang="en-GB" sz="4400" b="1" dirty="0">
                <a:solidFill>
                  <a:schemeClr val="bg1"/>
                </a:solidFill>
                <a:latin typeface="Century Gothic" panose="020B0502020202020204" pitchFamily="34" charset="0"/>
              </a:rPr>
              <a:t>We look forward to working with you.</a:t>
            </a:r>
          </a:p>
          <a:p>
            <a:pPr algn="ctr"/>
            <a:endParaRPr lang="en-GB" sz="4400" b="1" dirty="0">
              <a:solidFill>
                <a:schemeClr val="bg1"/>
              </a:solidFill>
              <a:latin typeface="Century Gothic" panose="020B0502020202020204" pitchFamily="34" charset="0"/>
            </a:endParaRPr>
          </a:p>
          <a:p>
            <a:pPr algn="ctr"/>
            <a:r>
              <a:rPr lang="en-GB" sz="4400" b="1" dirty="0">
                <a:solidFill>
                  <a:schemeClr val="bg1"/>
                </a:solidFill>
                <a:latin typeface="Century Gothic" panose="020B0502020202020204" pitchFamily="34" charset="0"/>
              </a:rPr>
              <a:t>The Year 3 team</a:t>
            </a:r>
          </a:p>
        </p:txBody>
      </p:sp>
    </p:spTree>
    <p:extLst>
      <p:ext uri="{BB962C8B-B14F-4D97-AF65-F5344CB8AC3E}">
        <p14:creationId xmlns:p14="http://schemas.microsoft.com/office/powerpoint/2010/main" val="402757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6FDF71-7528-46FD-8DB4-80234E0A93B2}"/>
              </a:ext>
            </a:extLst>
          </p:cNvPr>
          <p:cNvPicPr/>
          <p:nvPr/>
        </p:nvPicPr>
        <p:blipFill rotWithShape="1">
          <a:blip r:embed="rId2" cstate="print">
            <a:extLst>
              <a:ext uri="{28A0092B-C50C-407E-A947-70E740481C1C}">
                <a14:useLocalDpi xmlns:a14="http://schemas.microsoft.com/office/drawing/2010/main"/>
              </a:ext>
            </a:extLst>
          </a:blip>
          <a:srcRect/>
          <a:stretch/>
        </p:blipFill>
        <p:spPr>
          <a:xfrm>
            <a:off x="10458451" y="104775"/>
            <a:ext cx="1562100" cy="1609725"/>
          </a:xfrm>
          <a:prstGeom prst="rect">
            <a:avLst/>
          </a:prstGeom>
        </p:spPr>
      </p:pic>
      <p:sp>
        <p:nvSpPr>
          <p:cNvPr id="4" name="TextBox 3">
            <a:extLst>
              <a:ext uri="{FF2B5EF4-FFF2-40B4-BE49-F238E27FC236}">
                <a16:creationId xmlns:a16="http://schemas.microsoft.com/office/drawing/2014/main" id="{1C9AA510-FF9A-4073-9B05-DFA9D8A6F2D3}"/>
              </a:ext>
            </a:extLst>
          </p:cNvPr>
          <p:cNvSpPr txBox="1"/>
          <p:nvPr/>
        </p:nvSpPr>
        <p:spPr>
          <a:xfrm>
            <a:off x="-1" y="284085"/>
            <a:ext cx="4061638" cy="461665"/>
          </a:xfrm>
          <a:prstGeom prst="rect">
            <a:avLst/>
          </a:prstGeom>
          <a:solidFill>
            <a:srgbClr val="A50021"/>
          </a:solidFill>
        </p:spPr>
        <p:txBody>
          <a:bodyPr wrap="square" rtlCol="0">
            <a:spAutoFit/>
          </a:bodyPr>
          <a:lstStyle/>
          <a:p>
            <a:r>
              <a:rPr lang="en-GB" sz="2400" b="1" dirty="0">
                <a:solidFill>
                  <a:schemeClr val="bg1"/>
                </a:solidFill>
              </a:rPr>
              <a:t>Other adults who help Year 3</a:t>
            </a:r>
          </a:p>
        </p:txBody>
      </p:sp>
      <p:sp>
        <p:nvSpPr>
          <p:cNvPr id="5" name="TextBox 4">
            <a:extLst>
              <a:ext uri="{FF2B5EF4-FFF2-40B4-BE49-F238E27FC236}">
                <a16:creationId xmlns:a16="http://schemas.microsoft.com/office/drawing/2014/main" id="{79F3898D-812D-4F2B-A748-31C7DA269104}"/>
              </a:ext>
            </a:extLst>
          </p:cNvPr>
          <p:cNvSpPr txBox="1"/>
          <p:nvPr/>
        </p:nvSpPr>
        <p:spPr>
          <a:xfrm>
            <a:off x="166316" y="1080755"/>
            <a:ext cx="6057503" cy="4832092"/>
          </a:xfrm>
          <a:prstGeom prst="rect">
            <a:avLst/>
          </a:prstGeom>
          <a:solidFill>
            <a:srgbClr val="A50021"/>
          </a:solidFill>
        </p:spPr>
        <p:txBody>
          <a:bodyPr wrap="square" rtlCol="0">
            <a:spAutoFit/>
          </a:bodyPr>
          <a:lstStyle/>
          <a:p>
            <a:r>
              <a:rPr lang="en-GB" sz="2800" b="1" u="sng" dirty="0">
                <a:solidFill>
                  <a:schemeClr val="bg1"/>
                </a:solidFill>
              </a:rPr>
              <a:t>PPA Cover</a:t>
            </a:r>
          </a:p>
          <a:p>
            <a:endParaRPr lang="en-GB" sz="2800" b="1" dirty="0">
              <a:solidFill>
                <a:schemeClr val="bg1"/>
              </a:solidFill>
            </a:endParaRPr>
          </a:p>
          <a:p>
            <a:r>
              <a:rPr lang="en-GB" sz="2800" b="1" dirty="0">
                <a:solidFill>
                  <a:schemeClr val="bg1"/>
                </a:solidFill>
              </a:rPr>
              <a:t>Mrs </a:t>
            </a:r>
            <a:r>
              <a:rPr lang="en-GB" sz="2800" b="1" dirty="0" err="1">
                <a:solidFill>
                  <a:schemeClr val="bg1"/>
                </a:solidFill>
              </a:rPr>
              <a:t>Mockett</a:t>
            </a:r>
            <a:r>
              <a:rPr lang="en-GB" sz="2800" b="1" dirty="0">
                <a:solidFill>
                  <a:schemeClr val="bg1"/>
                </a:solidFill>
              </a:rPr>
              <a:t>	Miss Pointing		</a:t>
            </a:r>
          </a:p>
          <a:p>
            <a:pPr marL="285750" indent="-285750">
              <a:buFont typeface="Arial" panose="020B0604020202020204" pitchFamily="34" charset="0"/>
              <a:buChar char="•"/>
            </a:pPr>
            <a:endParaRPr lang="en-GB" sz="2800" b="1" dirty="0">
              <a:solidFill>
                <a:schemeClr val="bg1"/>
              </a:solidFill>
            </a:endParaRPr>
          </a:p>
          <a:p>
            <a:pPr marL="285750" indent="-285750">
              <a:buFont typeface="Arial" panose="020B0604020202020204" pitchFamily="34" charset="0"/>
              <a:buChar char="•"/>
            </a:pPr>
            <a:endParaRPr lang="en-GB" sz="2800" b="1" dirty="0">
              <a:solidFill>
                <a:schemeClr val="bg1"/>
              </a:solidFill>
            </a:endParaRPr>
          </a:p>
          <a:p>
            <a:endParaRPr lang="en-GB" sz="2800" b="1" dirty="0">
              <a:solidFill>
                <a:schemeClr val="bg1"/>
              </a:solidFill>
            </a:endParaRPr>
          </a:p>
          <a:p>
            <a:r>
              <a:rPr lang="en-GB" sz="2800" b="1" dirty="0">
                <a:solidFill>
                  <a:schemeClr val="bg1"/>
                </a:solidFill>
              </a:rPr>
              <a:t>Mrs. Taylor (French)	</a:t>
            </a:r>
          </a:p>
          <a:p>
            <a:pPr marL="285750" indent="-285750">
              <a:buFont typeface="Arial" panose="020B0604020202020204" pitchFamily="34" charset="0"/>
              <a:buChar char="•"/>
            </a:pPr>
            <a:endParaRPr lang="en-GB" sz="2800" b="1" dirty="0">
              <a:solidFill>
                <a:schemeClr val="bg1"/>
              </a:solidFill>
            </a:endParaRPr>
          </a:p>
          <a:p>
            <a:pPr marL="285750" indent="-285750">
              <a:buFont typeface="Arial" panose="020B0604020202020204" pitchFamily="34" charset="0"/>
              <a:buChar char="•"/>
            </a:pPr>
            <a:endParaRPr lang="en-GB" sz="2800" b="1" dirty="0">
              <a:solidFill>
                <a:schemeClr val="bg1"/>
              </a:solidFill>
            </a:endParaRPr>
          </a:p>
          <a:p>
            <a:pPr marL="285750" indent="-285750">
              <a:buFont typeface="Arial" panose="020B0604020202020204" pitchFamily="34" charset="0"/>
              <a:buChar char="•"/>
            </a:pPr>
            <a:endParaRPr lang="en-GB" sz="2800" b="1" dirty="0">
              <a:solidFill>
                <a:schemeClr val="bg1"/>
              </a:solidFill>
            </a:endParaRPr>
          </a:p>
        </p:txBody>
      </p:sp>
      <p:sp>
        <p:nvSpPr>
          <p:cNvPr id="7" name="TextBox 6">
            <a:extLst>
              <a:ext uri="{FF2B5EF4-FFF2-40B4-BE49-F238E27FC236}">
                <a16:creationId xmlns:a16="http://schemas.microsoft.com/office/drawing/2014/main" id="{359BE1CC-14ED-43E0-9EFB-63521050F20B}"/>
              </a:ext>
            </a:extLst>
          </p:cNvPr>
          <p:cNvSpPr txBox="1"/>
          <p:nvPr/>
        </p:nvSpPr>
        <p:spPr>
          <a:xfrm>
            <a:off x="6489663" y="649867"/>
            <a:ext cx="3527794" cy="5262979"/>
          </a:xfrm>
          <a:prstGeom prst="rect">
            <a:avLst/>
          </a:prstGeom>
          <a:solidFill>
            <a:srgbClr val="A50021"/>
          </a:solidFill>
        </p:spPr>
        <p:txBody>
          <a:bodyPr wrap="square" rtlCol="0">
            <a:spAutoFit/>
          </a:bodyPr>
          <a:lstStyle/>
          <a:p>
            <a:r>
              <a:rPr lang="en-GB" sz="2800" b="1" dirty="0">
                <a:solidFill>
                  <a:schemeClr val="bg1"/>
                </a:solidFill>
              </a:rPr>
              <a:t>Teaching Assistants</a:t>
            </a:r>
          </a:p>
          <a:p>
            <a:endParaRPr lang="en-GB" sz="2800" b="1" dirty="0">
              <a:solidFill>
                <a:schemeClr val="bg1"/>
              </a:solidFill>
            </a:endParaRPr>
          </a:p>
          <a:p>
            <a:pPr marL="285750" indent="-285750">
              <a:buFont typeface="Arial" panose="020B0604020202020204" pitchFamily="34" charset="0"/>
              <a:buChar char="•"/>
            </a:pPr>
            <a:r>
              <a:rPr lang="en-GB" sz="2800" b="1" dirty="0">
                <a:solidFill>
                  <a:schemeClr val="bg1"/>
                </a:solidFill>
              </a:rPr>
              <a:t>Miss </a:t>
            </a:r>
            <a:r>
              <a:rPr lang="en-GB" sz="2800" b="1" dirty="0" err="1">
                <a:solidFill>
                  <a:schemeClr val="bg1"/>
                </a:solidFill>
              </a:rPr>
              <a:t>Theis</a:t>
            </a:r>
            <a:endParaRPr lang="en-GB" sz="2800" b="1" dirty="0">
              <a:solidFill>
                <a:schemeClr val="bg1"/>
              </a:solidFill>
            </a:endParaRPr>
          </a:p>
          <a:p>
            <a:pPr marL="285750" indent="-285750">
              <a:buFont typeface="Arial" panose="020B0604020202020204" pitchFamily="34" charset="0"/>
              <a:buChar char="•"/>
            </a:pPr>
            <a:endParaRPr lang="en-GB" sz="2800" b="1" dirty="0">
              <a:solidFill>
                <a:schemeClr val="bg1"/>
              </a:solidFill>
            </a:endParaRPr>
          </a:p>
          <a:p>
            <a:pPr marL="285750" indent="-285750">
              <a:buFont typeface="Arial" panose="020B0604020202020204" pitchFamily="34" charset="0"/>
              <a:buChar char="•"/>
            </a:pPr>
            <a:endParaRPr lang="en-GB" sz="2800" b="1" dirty="0">
              <a:solidFill>
                <a:schemeClr val="bg1"/>
              </a:solidFill>
            </a:endParaRPr>
          </a:p>
          <a:p>
            <a:pPr marL="285750" indent="-285750">
              <a:buFont typeface="Arial" panose="020B0604020202020204" pitchFamily="34" charset="0"/>
              <a:buChar char="•"/>
            </a:pPr>
            <a:endParaRPr lang="en-GB" sz="2800" b="1" dirty="0">
              <a:solidFill>
                <a:schemeClr val="bg1"/>
              </a:solidFill>
            </a:endParaRPr>
          </a:p>
          <a:p>
            <a:pPr marL="285750" indent="-285750">
              <a:buFont typeface="Arial" panose="020B0604020202020204" pitchFamily="34" charset="0"/>
              <a:buChar char="•"/>
            </a:pPr>
            <a:endParaRPr lang="en-GB" sz="2800" b="1" dirty="0">
              <a:solidFill>
                <a:schemeClr val="bg1"/>
              </a:solidFill>
            </a:endParaRPr>
          </a:p>
          <a:p>
            <a:pPr marL="285750" indent="-285750">
              <a:buFont typeface="Arial" panose="020B0604020202020204" pitchFamily="34" charset="0"/>
              <a:buChar char="•"/>
            </a:pPr>
            <a:r>
              <a:rPr lang="en-GB" sz="2800" b="1" dirty="0">
                <a:solidFill>
                  <a:schemeClr val="bg1"/>
                </a:solidFill>
              </a:rPr>
              <a:t>Mrs. Davies</a:t>
            </a:r>
          </a:p>
          <a:p>
            <a:pPr marL="285750" indent="-285750">
              <a:buFont typeface="Arial" panose="020B0604020202020204" pitchFamily="34" charset="0"/>
              <a:buChar char="•"/>
            </a:pPr>
            <a:endParaRPr lang="en-GB" sz="2800" b="1" dirty="0">
              <a:solidFill>
                <a:schemeClr val="bg1"/>
              </a:solidFill>
            </a:endParaRPr>
          </a:p>
          <a:p>
            <a:pPr marL="285750" indent="-285750">
              <a:buFont typeface="Arial" panose="020B0604020202020204" pitchFamily="34" charset="0"/>
              <a:buChar char="•"/>
            </a:pPr>
            <a:endParaRPr lang="en-GB" sz="2800" b="1" dirty="0">
              <a:solidFill>
                <a:schemeClr val="bg1"/>
              </a:solidFill>
            </a:endParaRPr>
          </a:p>
          <a:p>
            <a:endParaRPr lang="en-GB" sz="2800" b="1" dirty="0">
              <a:solidFill>
                <a:schemeClr val="bg1"/>
              </a:solidFill>
            </a:endParaRPr>
          </a:p>
          <a:p>
            <a:pPr marL="285750" indent="-285750">
              <a:buFont typeface="Arial" panose="020B0604020202020204" pitchFamily="34" charset="0"/>
              <a:buChar char="•"/>
            </a:pPr>
            <a:endParaRPr lang="en-GB" sz="2800" b="1" dirty="0">
              <a:solidFill>
                <a:schemeClr val="bg1"/>
              </a:solidFill>
            </a:endParaRPr>
          </a:p>
        </p:txBody>
      </p:sp>
      <p:pic>
        <p:nvPicPr>
          <p:cNvPr id="9" name="Picture 8" descr="A picture containing sunset, bird, sun, giraffe&#10;&#10;Description automatically generated">
            <a:extLst>
              <a:ext uri="{FF2B5EF4-FFF2-40B4-BE49-F238E27FC236}">
                <a16:creationId xmlns:a16="http://schemas.microsoft.com/office/drawing/2014/main" id="{12E160B7-EAD4-4B0A-829B-E9FE2A9EFED7}"/>
              </a:ext>
            </a:extLst>
          </p:cNvPr>
          <p:cNvPicPr>
            <a:picLocks noChangeAspect="1"/>
          </p:cNvPicPr>
          <p:nvPr/>
        </p:nvPicPr>
        <p:blipFill>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10368719" y="5481960"/>
            <a:ext cx="1500912" cy="844263"/>
          </a:xfrm>
          <a:prstGeom prst="rect">
            <a:avLst/>
          </a:prstGeom>
        </p:spPr>
      </p:pic>
      <p:pic>
        <p:nvPicPr>
          <p:cNvPr id="3" name="Picture 2"/>
          <p:cNvPicPr>
            <a:picLocks noChangeAspect="1"/>
          </p:cNvPicPr>
          <p:nvPr/>
        </p:nvPicPr>
        <p:blipFill>
          <a:blip r:embed="rId5"/>
          <a:stretch>
            <a:fillRect/>
          </a:stretch>
        </p:blipFill>
        <p:spPr>
          <a:xfrm>
            <a:off x="1081312" y="4599472"/>
            <a:ext cx="878117" cy="1170823"/>
          </a:xfrm>
          <a:prstGeom prst="rect">
            <a:avLst/>
          </a:prstGeom>
        </p:spPr>
      </p:pic>
      <p:pic>
        <p:nvPicPr>
          <p:cNvPr id="16" name="Picture 8">
            <a:extLst>
              <a:ext uri="{FF2B5EF4-FFF2-40B4-BE49-F238E27FC236}">
                <a16:creationId xmlns:a16="http://schemas.microsoft.com/office/drawing/2014/main" id="{B031A0EB-C306-BCAC-0430-E46151F0AD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0580" y="4202667"/>
            <a:ext cx="1218280" cy="15566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EAEA63C1-AB4C-5C38-F736-C4268F58B1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10580" y="2067928"/>
            <a:ext cx="1175421" cy="14878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8"/>
          <a:stretch>
            <a:fillRect/>
          </a:stretch>
        </p:blipFill>
        <p:spPr>
          <a:xfrm>
            <a:off x="3347102" y="2366550"/>
            <a:ext cx="1219620" cy="1700954"/>
          </a:xfrm>
          <a:prstGeom prst="rect">
            <a:avLst/>
          </a:prstGeom>
        </p:spPr>
      </p:pic>
      <p:pic>
        <p:nvPicPr>
          <p:cNvPr id="8" name="Picture 7"/>
          <p:cNvPicPr>
            <a:picLocks noChangeAspect="1"/>
          </p:cNvPicPr>
          <p:nvPr/>
        </p:nvPicPr>
        <p:blipFill>
          <a:blip r:embed="rId9"/>
          <a:stretch>
            <a:fillRect/>
          </a:stretch>
        </p:blipFill>
        <p:spPr>
          <a:xfrm>
            <a:off x="783661" y="2369854"/>
            <a:ext cx="1328101" cy="1573440"/>
          </a:xfrm>
          <a:prstGeom prst="rect">
            <a:avLst/>
          </a:prstGeom>
        </p:spPr>
      </p:pic>
    </p:spTree>
    <p:extLst>
      <p:ext uri="{BB962C8B-B14F-4D97-AF65-F5344CB8AC3E}">
        <p14:creationId xmlns:p14="http://schemas.microsoft.com/office/powerpoint/2010/main" val="2412657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6FDF71-7528-46FD-8DB4-80234E0A93B2}"/>
              </a:ext>
            </a:extLst>
          </p:cNvPr>
          <p:cNvPicPr/>
          <p:nvPr/>
        </p:nvPicPr>
        <p:blipFill rotWithShape="1">
          <a:blip r:embed="rId2" cstate="print">
            <a:extLst>
              <a:ext uri="{28A0092B-C50C-407E-A947-70E740481C1C}">
                <a14:useLocalDpi xmlns:a14="http://schemas.microsoft.com/office/drawing/2010/main"/>
              </a:ext>
            </a:extLst>
          </a:blip>
          <a:srcRect/>
          <a:stretch/>
        </p:blipFill>
        <p:spPr>
          <a:xfrm>
            <a:off x="10458451" y="104775"/>
            <a:ext cx="1562100" cy="1609725"/>
          </a:xfrm>
          <a:prstGeom prst="rect">
            <a:avLst/>
          </a:prstGeom>
        </p:spPr>
      </p:pic>
      <p:sp>
        <p:nvSpPr>
          <p:cNvPr id="4" name="TextBox 3">
            <a:extLst>
              <a:ext uri="{FF2B5EF4-FFF2-40B4-BE49-F238E27FC236}">
                <a16:creationId xmlns:a16="http://schemas.microsoft.com/office/drawing/2014/main" id="{1C9AA510-FF9A-4073-9B05-DFA9D8A6F2D3}"/>
              </a:ext>
            </a:extLst>
          </p:cNvPr>
          <p:cNvSpPr txBox="1"/>
          <p:nvPr/>
        </p:nvSpPr>
        <p:spPr>
          <a:xfrm>
            <a:off x="-1" y="284085"/>
            <a:ext cx="4061637" cy="461665"/>
          </a:xfrm>
          <a:prstGeom prst="rect">
            <a:avLst/>
          </a:prstGeom>
          <a:solidFill>
            <a:srgbClr val="A50021"/>
          </a:solidFill>
        </p:spPr>
        <p:txBody>
          <a:bodyPr wrap="square" rtlCol="0">
            <a:spAutoFit/>
          </a:bodyPr>
          <a:lstStyle/>
          <a:p>
            <a:r>
              <a:rPr lang="en-GB" sz="2400" b="1" dirty="0">
                <a:solidFill>
                  <a:schemeClr val="bg1"/>
                </a:solidFill>
                <a:latin typeface="Century Gothic" panose="020B0502020202020204" pitchFamily="34" charset="0"/>
              </a:rPr>
              <a:t>Routine and expectations</a:t>
            </a:r>
          </a:p>
        </p:txBody>
      </p:sp>
      <p:sp>
        <p:nvSpPr>
          <p:cNvPr id="3" name="TextBox 2">
            <a:extLst>
              <a:ext uri="{FF2B5EF4-FFF2-40B4-BE49-F238E27FC236}">
                <a16:creationId xmlns:a16="http://schemas.microsoft.com/office/drawing/2014/main" id="{786FFAA0-7F1A-4974-86F0-39869DB11A08}"/>
              </a:ext>
            </a:extLst>
          </p:cNvPr>
          <p:cNvSpPr txBox="1"/>
          <p:nvPr/>
        </p:nvSpPr>
        <p:spPr>
          <a:xfrm>
            <a:off x="367154" y="1251947"/>
            <a:ext cx="11415239" cy="5262979"/>
          </a:xfrm>
          <a:prstGeom prst="rect">
            <a:avLst/>
          </a:prstGeom>
          <a:noFill/>
        </p:spPr>
        <p:txBody>
          <a:bodyPr wrap="square" rtlCol="0">
            <a:spAutoFit/>
          </a:bodyPr>
          <a:lstStyle/>
          <a:p>
            <a:pPr marL="342900" indent="-342900">
              <a:buFont typeface="Wingdings" panose="05000000000000000000" pitchFamily="2" charset="2"/>
              <a:buChar char="Ø"/>
            </a:pPr>
            <a:r>
              <a:rPr lang="en-GB" altLang="en-US" sz="2400" dirty="0">
                <a:latin typeface="Century Gothic" panose="020B0502020202020204" pitchFamily="34" charset="0"/>
              </a:rPr>
              <a:t>Children in class from 8:35am – they will use this time to complete Early Morning Work and it is advised they arrive in school as soon as possible.</a:t>
            </a:r>
          </a:p>
          <a:p>
            <a:pPr marL="342900" indent="-342900">
              <a:buFont typeface="Wingdings" panose="05000000000000000000" pitchFamily="2" charset="2"/>
              <a:buChar char="Ø"/>
            </a:pPr>
            <a:endParaRPr lang="en-GB" altLang="en-US" sz="2400" dirty="0">
              <a:latin typeface="Century Gothic" panose="020B0502020202020204" pitchFamily="34" charset="0"/>
            </a:endParaRPr>
          </a:p>
          <a:p>
            <a:pPr marL="342900" indent="-342900">
              <a:buFont typeface="Wingdings" panose="05000000000000000000" pitchFamily="2" charset="2"/>
              <a:buChar char="Ø"/>
            </a:pPr>
            <a:r>
              <a:rPr lang="en-GB" sz="2400" dirty="0">
                <a:latin typeface="Century Gothic" panose="020B0502020202020204" pitchFamily="34" charset="0"/>
              </a:rPr>
              <a:t>We will be encouraging the Year 3 children to walk themselves in from the gates.</a:t>
            </a:r>
          </a:p>
          <a:p>
            <a:pPr marL="342900" indent="-342900">
              <a:buFont typeface="Wingdings" panose="05000000000000000000" pitchFamily="2" charset="2"/>
              <a:buChar char="Ø"/>
            </a:pPr>
            <a:endParaRPr lang="en-GB" altLang="en-US" sz="2400" dirty="0">
              <a:latin typeface="Century Gothic" panose="020B0502020202020204" pitchFamily="34" charset="0"/>
            </a:endParaRPr>
          </a:p>
          <a:p>
            <a:pPr marL="342900" indent="-342900">
              <a:buFont typeface="Wingdings" panose="05000000000000000000" pitchFamily="2" charset="2"/>
              <a:buChar char="Ø"/>
            </a:pPr>
            <a:r>
              <a:rPr lang="en-GB" altLang="en-US" sz="2400" dirty="0">
                <a:latin typeface="Century Gothic" panose="020B0502020202020204" pitchFamily="34" charset="0"/>
              </a:rPr>
              <a:t>Early Morning Work </a:t>
            </a:r>
            <a:r>
              <a:rPr lang="en-GB" altLang="en-US" sz="2400" i="1" dirty="0">
                <a:latin typeface="Century Gothic" panose="020B0502020202020204" pitchFamily="34" charset="0"/>
              </a:rPr>
              <a:t>(a variety of short activities used to revise prior learning in Reading, </a:t>
            </a:r>
            <a:r>
              <a:rPr lang="en-GB" altLang="en-US" sz="2400" i="1" dirty="0" err="1">
                <a:latin typeface="Century Gothic" panose="020B0502020202020204" pitchFamily="34" charset="0"/>
              </a:rPr>
              <a:t>SPaG</a:t>
            </a:r>
            <a:r>
              <a:rPr lang="en-GB" altLang="en-US" sz="2400" i="1" dirty="0">
                <a:latin typeface="Century Gothic" panose="020B0502020202020204" pitchFamily="34" charset="0"/>
              </a:rPr>
              <a:t> and Maths)</a:t>
            </a:r>
          </a:p>
          <a:p>
            <a:pPr marL="342900" indent="-342900">
              <a:buFont typeface="Wingdings" panose="05000000000000000000" pitchFamily="2" charset="2"/>
              <a:buChar char="Ø"/>
            </a:pPr>
            <a:endParaRPr lang="en-GB" altLang="en-US" sz="2400" dirty="0">
              <a:latin typeface="Century Gothic" panose="020B0502020202020204" pitchFamily="34" charset="0"/>
            </a:endParaRPr>
          </a:p>
          <a:p>
            <a:pPr marL="342900" indent="-342900">
              <a:buFont typeface="Wingdings" panose="05000000000000000000" pitchFamily="2" charset="2"/>
              <a:buChar char="Ø"/>
            </a:pPr>
            <a:r>
              <a:rPr lang="en-GB" altLang="en-US" sz="2400" dirty="0">
                <a:latin typeface="Century Gothic" panose="020B0502020202020204" pitchFamily="34" charset="0"/>
              </a:rPr>
              <a:t>Reading book and reading record in school every day.</a:t>
            </a:r>
          </a:p>
          <a:p>
            <a:pPr marL="342900" indent="-342900">
              <a:buFont typeface="Wingdings" panose="05000000000000000000" pitchFamily="2" charset="2"/>
              <a:buChar char="Ø"/>
            </a:pPr>
            <a:endParaRPr lang="en-GB" altLang="en-US" sz="2400" dirty="0">
              <a:latin typeface="Century Gothic" panose="020B0502020202020204" pitchFamily="34" charset="0"/>
            </a:endParaRPr>
          </a:p>
          <a:p>
            <a:pPr marL="342900" indent="-342900">
              <a:buFont typeface="Wingdings" panose="05000000000000000000" pitchFamily="2" charset="2"/>
              <a:buChar char="Ø"/>
            </a:pPr>
            <a:r>
              <a:rPr lang="en-GB" sz="2400" b="1" dirty="0">
                <a:latin typeface="Century Gothic" panose="020B0502020202020204" pitchFamily="34" charset="0"/>
              </a:rPr>
              <a:t>Pick up </a:t>
            </a:r>
            <a:r>
              <a:rPr lang="en-GB" sz="2400" dirty="0">
                <a:latin typeface="Century Gothic" panose="020B0502020202020204" pitchFamily="34" charset="0"/>
              </a:rPr>
              <a:t>at the end of the day: 3.15pm from the main playground.</a:t>
            </a:r>
          </a:p>
          <a:p>
            <a:endParaRPr lang="en-GB" altLang="en-US" sz="2400" dirty="0">
              <a:latin typeface="Century Gothic" panose="020B0502020202020204" pitchFamily="34" charset="0"/>
            </a:endParaRPr>
          </a:p>
          <a:p>
            <a:endParaRPr lang="en-GB" sz="2400" dirty="0">
              <a:latin typeface="Century Gothic" panose="020B0502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3265766" y="444086"/>
              <a:ext cx="360" cy="360"/>
            </p14:xfrm>
          </p:contentPart>
        </mc:Choice>
        <mc:Fallback xmlns="">
          <p:pic>
            <p:nvPicPr>
              <p:cNvPr id="6" name="Ink 5"/>
              <p:cNvPicPr/>
              <p:nvPr/>
            </p:nvPicPr>
            <p:blipFill>
              <a:blip r:embed="rId4"/>
              <a:stretch>
                <a:fillRect/>
              </a:stretch>
            </p:blipFill>
            <p:spPr>
              <a:xfrm>
                <a:off x="3253886" y="432206"/>
                <a:ext cx="24120" cy="24120"/>
              </a:xfrm>
              <a:prstGeom prst="rect">
                <a:avLst/>
              </a:prstGeom>
            </p:spPr>
          </p:pic>
        </mc:Fallback>
      </mc:AlternateContent>
    </p:spTree>
    <p:extLst>
      <p:ext uri="{BB962C8B-B14F-4D97-AF65-F5344CB8AC3E}">
        <p14:creationId xmlns:p14="http://schemas.microsoft.com/office/powerpoint/2010/main" val="2001751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6FDF71-7528-46FD-8DB4-80234E0A93B2}"/>
              </a:ext>
            </a:extLst>
          </p:cNvPr>
          <p:cNvPicPr/>
          <p:nvPr/>
        </p:nvPicPr>
        <p:blipFill rotWithShape="1">
          <a:blip r:embed="rId2" cstate="print">
            <a:extLst>
              <a:ext uri="{28A0092B-C50C-407E-A947-70E740481C1C}">
                <a14:useLocalDpi xmlns:a14="http://schemas.microsoft.com/office/drawing/2010/main"/>
              </a:ext>
            </a:extLst>
          </a:blip>
          <a:srcRect/>
          <a:stretch/>
        </p:blipFill>
        <p:spPr>
          <a:xfrm>
            <a:off x="10458451" y="104775"/>
            <a:ext cx="1562100" cy="1609725"/>
          </a:xfrm>
          <a:prstGeom prst="rect">
            <a:avLst/>
          </a:prstGeom>
        </p:spPr>
      </p:pic>
      <p:sp>
        <p:nvSpPr>
          <p:cNvPr id="4" name="TextBox 3">
            <a:extLst>
              <a:ext uri="{FF2B5EF4-FFF2-40B4-BE49-F238E27FC236}">
                <a16:creationId xmlns:a16="http://schemas.microsoft.com/office/drawing/2014/main" id="{1C9AA510-FF9A-4073-9B05-DFA9D8A6F2D3}"/>
              </a:ext>
            </a:extLst>
          </p:cNvPr>
          <p:cNvSpPr txBox="1"/>
          <p:nvPr/>
        </p:nvSpPr>
        <p:spPr>
          <a:xfrm>
            <a:off x="-1" y="284085"/>
            <a:ext cx="3400149" cy="830997"/>
          </a:xfrm>
          <a:prstGeom prst="rect">
            <a:avLst/>
          </a:prstGeom>
          <a:solidFill>
            <a:srgbClr val="A50021"/>
          </a:solidFill>
        </p:spPr>
        <p:txBody>
          <a:bodyPr wrap="square" rtlCol="0">
            <a:spAutoFit/>
          </a:bodyPr>
          <a:lstStyle/>
          <a:p>
            <a:r>
              <a:rPr lang="en-GB" sz="2400" b="1" dirty="0">
                <a:solidFill>
                  <a:schemeClr val="bg1"/>
                </a:solidFill>
                <a:latin typeface="Century Gothic" panose="020B0502020202020204" pitchFamily="34" charset="0"/>
              </a:rPr>
              <a:t>What will Year 3 be learning?</a:t>
            </a:r>
          </a:p>
        </p:txBody>
      </p:sp>
      <p:sp>
        <p:nvSpPr>
          <p:cNvPr id="3" name="TextBox 2">
            <a:extLst>
              <a:ext uri="{FF2B5EF4-FFF2-40B4-BE49-F238E27FC236}">
                <a16:creationId xmlns:a16="http://schemas.microsoft.com/office/drawing/2014/main" id="{E2876779-97A8-4E00-8793-0A9C4A67AAD8}"/>
              </a:ext>
            </a:extLst>
          </p:cNvPr>
          <p:cNvSpPr txBox="1"/>
          <p:nvPr/>
        </p:nvSpPr>
        <p:spPr>
          <a:xfrm>
            <a:off x="540708" y="1249380"/>
            <a:ext cx="9286043" cy="4801314"/>
          </a:xfrm>
          <a:prstGeom prst="rect">
            <a:avLst/>
          </a:prstGeom>
          <a:noFill/>
        </p:spPr>
        <p:txBody>
          <a:bodyPr wrap="square" rtlCol="0">
            <a:spAutoFit/>
          </a:bodyPr>
          <a:lstStyle/>
          <a:p>
            <a:pPr marL="342900" indent="-342900">
              <a:buFont typeface="Arial" panose="020B0604020202020204" pitchFamily="34" charset="0"/>
              <a:buChar char="•"/>
            </a:pPr>
            <a:r>
              <a:rPr lang="en-GB" dirty="0">
                <a:latin typeface="Century Gothic" panose="020B0502020202020204" pitchFamily="34" charset="0"/>
              </a:rPr>
              <a:t>In English, we will use a key text. This text will be shared with the children and used to inspire writing opportunities.</a:t>
            </a:r>
          </a:p>
          <a:p>
            <a:pPr marL="342900" indent="-342900">
              <a:buFont typeface="Arial" panose="020B0604020202020204" pitchFamily="34" charset="0"/>
              <a:buChar char="•"/>
            </a:pPr>
            <a:endParaRPr lang="en-GB" dirty="0">
              <a:latin typeface="Century Gothic" panose="020B0502020202020204" pitchFamily="34" charset="0"/>
            </a:endParaRPr>
          </a:p>
          <a:p>
            <a:pPr marL="342900" indent="-342900">
              <a:buFont typeface="Arial" panose="020B0604020202020204" pitchFamily="34" charset="0"/>
              <a:buChar char="•"/>
            </a:pPr>
            <a:r>
              <a:rPr lang="en-GB" dirty="0">
                <a:latin typeface="Century Gothic" panose="020B0502020202020204" pitchFamily="34" charset="0"/>
              </a:rPr>
              <a:t>Children will cover the National Curriculum objectives for reading, writing, and </a:t>
            </a:r>
            <a:r>
              <a:rPr lang="en-GB" dirty="0" err="1">
                <a:latin typeface="Century Gothic" panose="020B0502020202020204" pitchFamily="34" charset="0"/>
              </a:rPr>
              <a:t>SPaG</a:t>
            </a:r>
            <a:r>
              <a:rPr lang="en-GB" dirty="0">
                <a:latin typeface="Century Gothic" panose="020B0502020202020204" pitchFamily="34" charset="0"/>
              </a:rPr>
              <a:t> (spelling, punctuation and grammar) through their daily English sessions. There will also be specific reading lessons throughout the week.</a:t>
            </a:r>
          </a:p>
          <a:p>
            <a:pPr marL="342900" indent="-342900">
              <a:buFont typeface="Arial" panose="020B0604020202020204" pitchFamily="34" charset="0"/>
              <a:buChar char="•"/>
            </a:pPr>
            <a:endParaRPr lang="en-GB" dirty="0">
              <a:latin typeface="Century Gothic" panose="020B0502020202020204" pitchFamily="34" charset="0"/>
            </a:endParaRPr>
          </a:p>
          <a:p>
            <a:pPr marL="342900" indent="-342900">
              <a:buFont typeface="Arial" panose="020B0604020202020204" pitchFamily="34" charset="0"/>
              <a:buChar char="•"/>
            </a:pPr>
            <a:r>
              <a:rPr lang="en-GB" dirty="0">
                <a:latin typeface="Century Gothic" panose="020B0502020202020204" pitchFamily="34" charset="0"/>
              </a:rPr>
              <a:t>In maths, we will follow The White Rose scheme of work which covers the National Curriculum objectives for mathematics. We will also teach specific fluency lessons where number knowledge and times tables will be a key focus.</a:t>
            </a:r>
          </a:p>
          <a:p>
            <a:pPr marL="342900" indent="-342900">
              <a:buFont typeface="Arial" panose="020B0604020202020204" pitchFamily="34" charset="0"/>
              <a:buChar char="•"/>
            </a:pPr>
            <a:endParaRPr lang="en-GB" dirty="0">
              <a:latin typeface="Century Gothic" panose="020B0502020202020204" pitchFamily="34" charset="0"/>
            </a:endParaRPr>
          </a:p>
          <a:p>
            <a:pPr marL="342900" indent="-342900">
              <a:buFont typeface="Arial" panose="020B0604020202020204" pitchFamily="34" charset="0"/>
              <a:buChar char="•"/>
            </a:pPr>
            <a:r>
              <a:rPr lang="en-GB" dirty="0">
                <a:latin typeface="Century Gothic" panose="020B0502020202020204" pitchFamily="34" charset="0"/>
              </a:rPr>
              <a:t>We will hold an ‘RE Day’ every half term. These days are planned as engaging events where a number of objectives can be taught in succession over the day.</a:t>
            </a:r>
          </a:p>
          <a:p>
            <a:pPr marL="342900" indent="-342900">
              <a:buFont typeface="Arial" panose="020B0604020202020204" pitchFamily="34" charset="0"/>
              <a:buChar char="•"/>
            </a:pPr>
            <a:endParaRPr lang="en-GB" dirty="0">
              <a:latin typeface="Century Gothic" panose="020B0502020202020204" pitchFamily="34" charset="0"/>
            </a:endParaRPr>
          </a:p>
          <a:p>
            <a:pPr marL="342900" indent="-342900">
              <a:buFont typeface="Arial" panose="020B0604020202020204" pitchFamily="34" charset="0"/>
              <a:buChar char="•"/>
            </a:pPr>
            <a:r>
              <a:rPr lang="en-GB" dirty="0">
                <a:latin typeface="Century Gothic" panose="020B0502020202020204" pitchFamily="34" charset="0"/>
              </a:rPr>
              <a:t>All children will have dedicated PE, music and French lessons.</a:t>
            </a:r>
          </a:p>
          <a:p>
            <a:pPr marL="342900" indent="-342900">
              <a:buFont typeface="Arial" panose="020B0604020202020204" pitchFamily="34" charset="0"/>
              <a:buChar char="•"/>
            </a:pPr>
            <a:endParaRPr lang="en-GB" dirty="0">
              <a:latin typeface="Century Gothic" panose="020B0502020202020204" pitchFamily="34" charset="0"/>
            </a:endParaRPr>
          </a:p>
        </p:txBody>
      </p:sp>
      <p:pic>
        <p:nvPicPr>
          <p:cNvPr id="8" name="Picture 7" descr="A picture containing clock, room&#10;&#10;Description automatically generated">
            <a:extLst>
              <a:ext uri="{FF2B5EF4-FFF2-40B4-BE49-F238E27FC236}">
                <a16:creationId xmlns:a16="http://schemas.microsoft.com/office/drawing/2014/main" id="{BE379FD7-366D-42D4-9AC9-8835B9E43F77}"/>
              </a:ext>
            </a:extLst>
          </p:cNvPr>
          <p:cNvPicPr>
            <a:picLocks noChangeAspect="1"/>
          </p:cNvPicPr>
          <p:nvPr/>
        </p:nvPicPr>
        <p:blipFill>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9905717" y="4737365"/>
            <a:ext cx="2216559" cy="1972086"/>
          </a:xfrm>
          <a:prstGeom prst="rect">
            <a:avLst/>
          </a:prstGeom>
        </p:spPr>
      </p:pic>
    </p:spTree>
    <p:extLst>
      <p:ext uri="{BB962C8B-B14F-4D97-AF65-F5344CB8AC3E}">
        <p14:creationId xmlns:p14="http://schemas.microsoft.com/office/powerpoint/2010/main" val="2983683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6FDF71-7528-46FD-8DB4-80234E0A93B2}"/>
              </a:ext>
            </a:extLst>
          </p:cNvPr>
          <p:cNvPicPr/>
          <p:nvPr/>
        </p:nvPicPr>
        <p:blipFill rotWithShape="1">
          <a:blip r:embed="rId2" cstate="print">
            <a:extLst>
              <a:ext uri="{28A0092B-C50C-407E-A947-70E740481C1C}">
                <a14:useLocalDpi xmlns:a14="http://schemas.microsoft.com/office/drawing/2010/main"/>
              </a:ext>
            </a:extLst>
          </a:blip>
          <a:srcRect/>
          <a:stretch/>
        </p:blipFill>
        <p:spPr>
          <a:xfrm>
            <a:off x="10458451" y="104775"/>
            <a:ext cx="1562100" cy="1609725"/>
          </a:xfrm>
          <a:prstGeom prst="rect">
            <a:avLst/>
          </a:prstGeom>
        </p:spPr>
      </p:pic>
      <p:sp>
        <p:nvSpPr>
          <p:cNvPr id="4" name="TextBox 3">
            <a:extLst>
              <a:ext uri="{FF2B5EF4-FFF2-40B4-BE49-F238E27FC236}">
                <a16:creationId xmlns:a16="http://schemas.microsoft.com/office/drawing/2014/main" id="{1C9AA510-FF9A-4073-9B05-DFA9D8A6F2D3}"/>
              </a:ext>
            </a:extLst>
          </p:cNvPr>
          <p:cNvSpPr txBox="1"/>
          <p:nvPr/>
        </p:nvSpPr>
        <p:spPr>
          <a:xfrm>
            <a:off x="-1" y="284085"/>
            <a:ext cx="4624252" cy="461665"/>
          </a:xfrm>
          <a:prstGeom prst="rect">
            <a:avLst/>
          </a:prstGeom>
          <a:solidFill>
            <a:srgbClr val="A50021"/>
          </a:solidFill>
        </p:spPr>
        <p:txBody>
          <a:bodyPr wrap="square" rtlCol="0">
            <a:spAutoFit/>
          </a:bodyPr>
          <a:lstStyle/>
          <a:p>
            <a:r>
              <a:rPr lang="en-GB" sz="2400" b="1" dirty="0">
                <a:solidFill>
                  <a:schemeClr val="bg1"/>
                </a:solidFill>
                <a:latin typeface="Century Gothic" panose="020B0502020202020204" pitchFamily="34" charset="0"/>
              </a:rPr>
              <a:t>Years Topics At A Glance</a:t>
            </a:r>
          </a:p>
        </p:txBody>
      </p:sp>
      <p:sp>
        <p:nvSpPr>
          <p:cNvPr id="6" name="TextBox 5">
            <a:extLst>
              <a:ext uri="{FF2B5EF4-FFF2-40B4-BE49-F238E27FC236}">
                <a16:creationId xmlns:a16="http://schemas.microsoft.com/office/drawing/2014/main" id="{F200A470-8121-4545-9E38-E2C21F2D6090}"/>
              </a:ext>
            </a:extLst>
          </p:cNvPr>
          <p:cNvSpPr txBox="1"/>
          <p:nvPr/>
        </p:nvSpPr>
        <p:spPr>
          <a:xfrm>
            <a:off x="9463595" y="2329871"/>
            <a:ext cx="2556955" cy="1815882"/>
          </a:xfrm>
          <a:prstGeom prst="rect">
            <a:avLst/>
          </a:prstGeom>
          <a:noFill/>
        </p:spPr>
        <p:txBody>
          <a:bodyPr wrap="square" rtlCol="0">
            <a:spAutoFit/>
          </a:bodyPr>
          <a:lstStyle/>
          <a:p>
            <a:r>
              <a:rPr lang="en-GB" sz="1600" dirty="0">
                <a:latin typeface="Century Gothic" panose="020B0502020202020204" pitchFamily="34" charset="0"/>
              </a:rPr>
              <a:t>Autumn- TBC</a:t>
            </a:r>
          </a:p>
          <a:p>
            <a:r>
              <a:rPr lang="en-GB" sz="1600" dirty="0">
                <a:latin typeface="Century Gothic" panose="020B0502020202020204" pitchFamily="34" charset="0"/>
              </a:rPr>
              <a:t>Spring – TBC</a:t>
            </a:r>
          </a:p>
          <a:p>
            <a:r>
              <a:rPr lang="en-GB" sz="1600" dirty="0">
                <a:latin typeface="Century Gothic" panose="020B0502020202020204" pitchFamily="34" charset="0"/>
              </a:rPr>
              <a:t>Summer- </a:t>
            </a:r>
          </a:p>
          <a:p>
            <a:pPr marL="285750" indent="-285750">
              <a:buFont typeface="Arial" panose="020B0604020202020204" pitchFamily="34" charset="0"/>
              <a:buChar char="•"/>
            </a:pPr>
            <a:r>
              <a:rPr lang="en-GB" sz="1600" dirty="0">
                <a:latin typeface="Century Gothic" panose="020B0502020202020204" pitchFamily="34" charset="0"/>
              </a:rPr>
              <a:t>Trip off site TBC</a:t>
            </a:r>
          </a:p>
          <a:p>
            <a:pPr marL="285750" indent="-285750">
              <a:buFont typeface="Arial" panose="020B0604020202020204" pitchFamily="34" charset="0"/>
              <a:buChar char="•"/>
            </a:pPr>
            <a:r>
              <a:rPr lang="en-GB" sz="1600" dirty="0">
                <a:latin typeface="Century Gothic" panose="020B0502020202020204" pitchFamily="34" charset="0"/>
              </a:rPr>
              <a:t>Trip to a Hindu temple in Wimbledon</a:t>
            </a:r>
          </a:p>
        </p:txBody>
      </p:sp>
      <p:sp>
        <p:nvSpPr>
          <p:cNvPr id="7" name="TextBox 6">
            <a:extLst>
              <a:ext uri="{FF2B5EF4-FFF2-40B4-BE49-F238E27FC236}">
                <a16:creationId xmlns:a16="http://schemas.microsoft.com/office/drawing/2014/main" id="{FA36BCE9-9ABF-4861-96D3-B78866E50620}"/>
              </a:ext>
            </a:extLst>
          </p:cNvPr>
          <p:cNvSpPr txBox="1"/>
          <p:nvPr/>
        </p:nvSpPr>
        <p:spPr>
          <a:xfrm>
            <a:off x="9463596" y="1883810"/>
            <a:ext cx="2556955" cy="369332"/>
          </a:xfrm>
          <a:prstGeom prst="rect">
            <a:avLst/>
          </a:prstGeom>
          <a:solidFill>
            <a:srgbClr val="A50021"/>
          </a:solidFill>
        </p:spPr>
        <p:txBody>
          <a:bodyPr wrap="square" rtlCol="0">
            <a:spAutoFit/>
          </a:bodyPr>
          <a:lstStyle/>
          <a:p>
            <a:pPr algn="ctr"/>
            <a:r>
              <a:rPr lang="en-GB" b="1" dirty="0">
                <a:solidFill>
                  <a:schemeClr val="bg1"/>
                </a:solidFill>
                <a:latin typeface="Century Gothic" panose="020B0502020202020204" pitchFamily="34" charset="0"/>
              </a:rPr>
              <a:t>Trips and visits</a:t>
            </a:r>
          </a:p>
        </p:txBody>
      </p:sp>
      <p:graphicFrame>
        <p:nvGraphicFramePr>
          <p:cNvPr id="8" name="Table 7">
            <a:extLst>
              <a:ext uri="{FF2B5EF4-FFF2-40B4-BE49-F238E27FC236}">
                <a16:creationId xmlns:a16="http://schemas.microsoft.com/office/drawing/2014/main" id="{26B3E74A-C7AE-4208-8EBF-CB87F1E226DA}"/>
              </a:ext>
            </a:extLst>
          </p:cNvPr>
          <p:cNvGraphicFramePr>
            <a:graphicFrameLocks noGrp="1"/>
          </p:cNvGraphicFramePr>
          <p:nvPr>
            <p:extLst>
              <p:ext uri="{D42A27DB-BD31-4B8C-83A1-F6EECF244321}">
                <p14:modId xmlns:p14="http://schemas.microsoft.com/office/powerpoint/2010/main" val="2194780179"/>
              </p:ext>
            </p:extLst>
          </p:nvPr>
        </p:nvGraphicFramePr>
        <p:xfrm>
          <a:off x="352698" y="1124744"/>
          <a:ext cx="8961119" cy="4516120"/>
        </p:xfrm>
        <a:graphic>
          <a:graphicData uri="http://schemas.openxmlformats.org/drawingml/2006/table">
            <a:tbl>
              <a:tblPr firstRow="1" bandRow="1">
                <a:tableStyleId>{5C22544A-7EE6-4342-B048-85BDC9FD1C3A}</a:tableStyleId>
              </a:tblPr>
              <a:tblGrid>
                <a:gridCol w="1502228">
                  <a:extLst>
                    <a:ext uri="{9D8B030D-6E8A-4147-A177-3AD203B41FA5}">
                      <a16:colId xmlns:a16="http://schemas.microsoft.com/office/drawing/2014/main" val="2499032261"/>
                    </a:ext>
                  </a:extLst>
                </a:gridCol>
                <a:gridCol w="1319348">
                  <a:extLst>
                    <a:ext uri="{9D8B030D-6E8A-4147-A177-3AD203B41FA5}">
                      <a16:colId xmlns:a16="http://schemas.microsoft.com/office/drawing/2014/main" val="924173833"/>
                    </a:ext>
                  </a:extLst>
                </a:gridCol>
                <a:gridCol w="1397727">
                  <a:extLst>
                    <a:ext uri="{9D8B030D-6E8A-4147-A177-3AD203B41FA5}">
                      <a16:colId xmlns:a16="http://schemas.microsoft.com/office/drawing/2014/main" val="466951545"/>
                    </a:ext>
                  </a:extLst>
                </a:gridCol>
                <a:gridCol w="1489165">
                  <a:extLst>
                    <a:ext uri="{9D8B030D-6E8A-4147-A177-3AD203B41FA5}">
                      <a16:colId xmlns:a16="http://schemas.microsoft.com/office/drawing/2014/main" val="534000200"/>
                    </a:ext>
                  </a:extLst>
                </a:gridCol>
                <a:gridCol w="1567543">
                  <a:extLst>
                    <a:ext uri="{9D8B030D-6E8A-4147-A177-3AD203B41FA5}">
                      <a16:colId xmlns:a16="http://schemas.microsoft.com/office/drawing/2014/main" val="3749824152"/>
                    </a:ext>
                  </a:extLst>
                </a:gridCol>
                <a:gridCol w="1685108">
                  <a:extLst>
                    <a:ext uri="{9D8B030D-6E8A-4147-A177-3AD203B41FA5}">
                      <a16:colId xmlns:a16="http://schemas.microsoft.com/office/drawing/2014/main" val="392234602"/>
                    </a:ext>
                  </a:extLst>
                </a:gridCol>
              </a:tblGrid>
              <a:tr h="370840">
                <a:tc>
                  <a:txBody>
                    <a:bodyPr/>
                    <a:lstStyle/>
                    <a:p>
                      <a:r>
                        <a:rPr lang="en-GB" dirty="0"/>
                        <a:t>Autumn 1</a:t>
                      </a:r>
                    </a:p>
                  </a:txBody>
                  <a:tcPr>
                    <a:lnB w="12700" cap="flat" cmpd="sng" algn="ctr">
                      <a:solidFill>
                        <a:schemeClr val="tx1"/>
                      </a:solidFill>
                      <a:prstDash val="solid"/>
                      <a:round/>
                      <a:headEnd type="none" w="med" len="med"/>
                      <a:tailEnd type="none" w="med" len="med"/>
                    </a:lnB>
                    <a:solidFill>
                      <a:srgbClr val="C00000"/>
                    </a:solidFill>
                  </a:tcPr>
                </a:tc>
                <a:tc>
                  <a:txBody>
                    <a:bodyPr/>
                    <a:lstStyle/>
                    <a:p>
                      <a:r>
                        <a:rPr lang="en-GB" dirty="0"/>
                        <a:t>Autumn 2</a:t>
                      </a:r>
                    </a:p>
                  </a:txBody>
                  <a:tcPr>
                    <a:lnB w="12700" cap="flat" cmpd="sng" algn="ctr">
                      <a:solidFill>
                        <a:schemeClr val="tx1"/>
                      </a:solidFill>
                      <a:prstDash val="solid"/>
                      <a:round/>
                      <a:headEnd type="none" w="med" len="med"/>
                      <a:tailEnd type="none" w="med" len="med"/>
                    </a:lnB>
                    <a:solidFill>
                      <a:srgbClr val="C00000"/>
                    </a:solidFill>
                  </a:tcPr>
                </a:tc>
                <a:tc>
                  <a:txBody>
                    <a:bodyPr/>
                    <a:lstStyle/>
                    <a:p>
                      <a:r>
                        <a:rPr lang="en-GB" dirty="0"/>
                        <a:t>Spring 1</a:t>
                      </a:r>
                    </a:p>
                  </a:txBody>
                  <a:tcPr>
                    <a:lnB w="12700" cap="flat" cmpd="sng" algn="ctr">
                      <a:solidFill>
                        <a:schemeClr val="tx1"/>
                      </a:solidFill>
                      <a:prstDash val="solid"/>
                      <a:round/>
                      <a:headEnd type="none" w="med" len="med"/>
                      <a:tailEnd type="none" w="med" len="med"/>
                    </a:lnB>
                    <a:solidFill>
                      <a:srgbClr val="C00000"/>
                    </a:solidFill>
                  </a:tcPr>
                </a:tc>
                <a:tc>
                  <a:txBody>
                    <a:bodyPr/>
                    <a:lstStyle/>
                    <a:p>
                      <a:r>
                        <a:rPr lang="en-GB" dirty="0"/>
                        <a:t>Spring 2</a:t>
                      </a:r>
                    </a:p>
                  </a:txBody>
                  <a:tcPr>
                    <a:lnB w="12700" cap="flat" cmpd="sng" algn="ctr">
                      <a:solidFill>
                        <a:schemeClr val="tx1"/>
                      </a:solidFill>
                      <a:prstDash val="solid"/>
                      <a:round/>
                      <a:headEnd type="none" w="med" len="med"/>
                      <a:tailEnd type="none" w="med" len="med"/>
                    </a:lnB>
                    <a:solidFill>
                      <a:srgbClr val="C00000"/>
                    </a:solidFill>
                  </a:tcPr>
                </a:tc>
                <a:tc>
                  <a:txBody>
                    <a:bodyPr/>
                    <a:lstStyle/>
                    <a:p>
                      <a:r>
                        <a:rPr lang="en-GB" dirty="0"/>
                        <a:t>Summer 1</a:t>
                      </a:r>
                    </a:p>
                  </a:txBody>
                  <a:tcPr>
                    <a:lnB w="12700" cap="flat" cmpd="sng" algn="ctr">
                      <a:solidFill>
                        <a:schemeClr val="tx1"/>
                      </a:solidFill>
                      <a:prstDash val="solid"/>
                      <a:round/>
                      <a:headEnd type="none" w="med" len="med"/>
                      <a:tailEnd type="none" w="med" len="med"/>
                    </a:lnB>
                    <a:solidFill>
                      <a:srgbClr val="C00000"/>
                    </a:solidFill>
                  </a:tcPr>
                </a:tc>
                <a:tc>
                  <a:txBody>
                    <a:bodyPr/>
                    <a:lstStyle/>
                    <a:p>
                      <a:r>
                        <a:rPr lang="en-GB" dirty="0"/>
                        <a:t>Summer 2</a:t>
                      </a:r>
                    </a:p>
                  </a:txBody>
                  <a:tcPr>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526613466"/>
                  </a:ext>
                </a:extLst>
              </a:tr>
              <a:tr h="370840">
                <a:tc>
                  <a:txBody>
                    <a:bodyPr/>
                    <a:lstStyle/>
                    <a:p>
                      <a:pPr algn="l"/>
                      <a:r>
                        <a:rPr lang="en-GB" sz="1400" b="1" dirty="0">
                          <a:latin typeface="Century Gothic" panose="020B0502020202020204" pitchFamily="34" charset="0"/>
                        </a:rPr>
                        <a:t>Art</a:t>
                      </a:r>
                      <a:r>
                        <a:rPr lang="en-GB" sz="1400" b="1" baseline="0" dirty="0">
                          <a:latin typeface="Century Gothic" panose="020B0502020202020204" pitchFamily="34" charset="0"/>
                        </a:rPr>
                        <a:t> &amp; Design:</a:t>
                      </a:r>
                      <a:r>
                        <a:rPr lang="en-GB" sz="1400" b="1" dirty="0">
                          <a:latin typeface="Century Gothic" panose="020B0502020202020204" pitchFamily="34" charset="0"/>
                        </a:rPr>
                        <a:t> </a:t>
                      </a:r>
                      <a:r>
                        <a:rPr lang="en-GB" sz="1400" b="0" i="0" dirty="0">
                          <a:solidFill>
                            <a:srgbClr val="000000"/>
                          </a:solidFill>
                          <a:effectLst/>
                          <a:latin typeface="Century Gothic" panose="020B0502020202020204" pitchFamily="34" charset="0"/>
                        </a:rPr>
                        <a:t>Drawing: Growing Artists </a:t>
                      </a:r>
                      <a:endParaRPr lang="en-GB" sz="1400" b="0" dirty="0">
                        <a:latin typeface="Century Gothic" panose="020B0502020202020204" pitchFamily="34" charset="0"/>
                      </a:endParaRPr>
                    </a:p>
                    <a:p>
                      <a:pPr algn="l"/>
                      <a:r>
                        <a:rPr lang="en-GB" sz="1400" b="1" dirty="0">
                          <a:latin typeface="Century Gothic" panose="020B0502020202020204" pitchFamily="34" charset="0"/>
                        </a:rPr>
                        <a:t>Art</a:t>
                      </a:r>
                      <a:r>
                        <a:rPr lang="en-GB" sz="1400" b="1" baseline="0" dirty="0">
                          <a:latin typeface="Century Gothic" panose="020B0502020202020204" pitchFamily="34" charset="0"/>
                        </a:rPr>
                        <a:t> &amp; Design:</a:t>
                      </a:r>
                      <a:r>
                        <a:rPr lang="en-GB" sz="1400" b="1" dirty="0">
                          <a:latin typeface="Century Gothic" panose="020B0502020202020204" pitchFamily="34" charset="0"/>
                        </a:rPr>
                        <a:t> </a:t>
                      </a:r>
                      <a:r>
                        <a:rPr lang="en-GB" sz="1400" b="0" dirty="0">
                          <a:latin typeface="Century Gothic" panose="020B0502020202020204" pitchFamily="34" charset="0"/>
                        </a:rPr>
                        <a:t>mechanical systems: </a:t>
                      </a:r>
                      <a:r>
                        <a:rPr lang="en-GB" sz="1400" b="0" i="0" dirty="0">
                          <a:solidFill>
                            <a:srgbClr val="000000"/>
                          </a:solidFill>
                          <a:effectLst/>
                          <a:latin typeface="Century Gothic" panose="020B0502020202020204" pitchFamily="34" charset="0"/>
                        </a:rPr>
                        <a:t>Painting &amp; MM: Prehistoric painting</a:t>
                      </a:r>
                      <a:endParaRPr lang="en-GB" sz="1400" b="0" dirty="0">
                        <a:latin typeface="Century Gothic" panose="020B0502020202020204" pitchFamily="34" charset="0"/>
                      </a:endParaRPr>
                    </a:p>
                    <a:p>
                      <a:pPr algn="l"/>
                      <a:r>
                        <a:rPr lang="en-GB" sz="1400" b="1" dirty="0">
                          <a:latin typeface="Century Gothic" panose="020B0502020202020204" pitchFamily="34" charset="0"/>
                        </a:rPr>
                        <a:t>History</a:t>
                      </a:r>
                      <a:r>
                        <a:rPr lang="en-GB" sz="1400" b="0" dirty="0">
                          <a:latin typeface="Century Gothic" panose="020B0502020202020204" pitchFamily="34" charset="0"/>
                        </a:rPr>
                        <a:t> </a:t>
                      </a:r>
                    </a:p>
                    <a:p>
                      <a:pPr algn="l"/>
                      <a:r>
                        <a:rPr lang="en-GB" sz="1400" b="0" i="0" dirty="0">
                          <a:solidFill>
                            <a:srgbClr val="000000"/>
                          </a:solidFill>
                          <a:effectLst/>
                          <a:latin typeface="Century Gothic" panose="020B0502020202020204" pitchFamily="34" charset="0"/>
                        </a:rPr>
                        <a:t>Would you prefer to live in the Stone Age, Iron Age, Bronze Age? </a:t>
                      </a:r>
                    </a:p>
                    <a:p>
                      <a:pPr algn="l"/>
                      <a:r>
                        <a:rPr lang="en-GB" sz="1400" b="1" i="0" dirty="0">
                          <a:solidFill>
                            <a:srgbClr val="000000"/>
                          </a:solidFill>
                          <a:effectLst/>
                          <a:latin typeface="Century Gothic" panose="020B0502020202020204" pitchFamily="34" charset="0"/>
                        </a:rPr>
                        <a:t>Science: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effectLst/>
                          <a:latin typeface="Century Gothic" panose="020B0502020202020204" pitchFamily="34" charset="0"/>
                        </a:rPr>
                        <a:t>Movement and nutrition</a:t>
                      </a:r>
                    </a:p>
                    <a:p>
                      <a:pPr algn="l"/>
                      <a:endParaRPr lang="en-GB" sz="14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1400" b="1" dirty="0">
                          <a:latin typeface="Century Gothic" panose="020B0502020202020204" pitchFamily="34" charset="0"/>
                        </a:rPr>
                        <a:t>DT</a:t>
                      </a:r>
                      <a:r>
                        <a:rPr lang="en-GB" sz="1400" b="0" dirty="0">
                          <a:latin typeface="Century Gothic" panose="020B0502020202020204" pitchFamily="34" charset="0"/>
                        </a:rPr>
                        <a:t>:</a:t>
                      </a:r>
                      <a:r>
                        <a:rPr lang="en-GB" sz="1400" b="0" baseline="0" dirty="0">
                          <a:latin typeface="Century Gothic" panose="020B0502020202020204" pitchFamily="34" charset="0"/>
                        </a:rPr>
                        <a:t> </a:t>
                      </a:r>
                      <a:r>
                        <a:rPr lang="en-GB" sz="1400" b="0" dirty="0">
                          <a:latin typeface="Century Gothic" panose="020B0502020202020204" pitchFamily="34" charset="0"/>
                        </a:rPr>
                        <a:t>craft &amp; design: </a:t>
                      </a:r>
                      <a:r>
                        <a:rPr lang="en-GB" sz="1400" b="0" i="0" dirty="0">
                          <a:solidFill>
                            <a:srgbClr val="000000"/>
                          </a:solidFill>
                          <a:effectLst/>
                          <a:latin typeface="Century Gothic" panose="020B0502020202020204" pitchFamily="34" charset="0"/>
                        </a:rPr>
                        <a:t>: Structures: Constructing a castle </a:t>
                      </a:r>
                      <a:endParaRPr lang="en-GB" sz="1400" b="0" dirty="0">
                        <a:latin typeface="Century Gothic" panose="020B0502020202020204" pitchFamily="34" charset="0"/>
                      </a:endParaRPr>
                    </a:p>
                    <a:p>
                      <a:pPr algn="l"/>
                      <a:r>
                        <a:rPr lang="en-GB" sz="1400" b="1" dirty="0">
                          <a:latin typeface="Century Gothic" panose="020B0502020202020204" pitchFamily="34" charset="0"/>
                        </a:rPr>
                        <a:t>DT</a:t>
                      </a:r>
                      <a:r>
                        <a:rPr lang="en-GB" sz="1400" b="0" dirty="0">
                          <a:latin typeface="Century Gothic" panose="020B0502020202020204" pitchFamily="34" charset="0"/>
                        </a:rPr>
                        <a:t>:</a:t>
                      </a:r>
                      <a:r>
                        <a:rPr lang="en-GB" sz="1400" b="0" baseline="0" dirty="0">
                          <a:latin typeface="Century Gothic" panose="020B0502020202020204" pitchFamily="34" charset="0"/>
                        </a:rPr>
                        <a:t> </a:t>
                      </a:r>
                      <a:r>
                        <a:rPr lang="en-GB" sz="1400" b="0" i="0" dirty="0">
                          <a:solidFill>
                            <a:srgbClr val="000000"/>
                          </a:solidFill>
                          <a:effectLst/>
                          <a:latin typeface="Century Gothic" panose="020B0502020202020204" pitchFamily="34" charset="0"/>
                        </a:rPr>
                        <a:t>Eating seasonally </a:t>
                      </a:r>
                      <a:endParaRPr lang="en-GB" sz="1400" b="0" dirty="0">
                        <a:latin typeface="Century Gothic" panose="020B0502020202020204" pitchFamily="34" charset="0"/>
                      </a:endParaRPr>
                    </a:p>
                    <a:p>
                      <a:pPr algn="l"/>
                      <a:r>
                        <a:rPr lang="en-GB" sz="1400" b="1" dirty="0">
                          <a:latin typeface="Century Gothic" panose="020B0502020202020204" pitchFamily="34" charset="0"/>
                        </a:rPr>
                        <a:t>Geography: </a:t>
                      </a:r>
                      <a:r>
                        <a:rPr lang="en-GB" sz="1400" b="0" i="0" dirty="0">
                          <a:solidFill>
                            <a:srgbClr val="000000"/>
                          </a:solidFill>
                          <a:effectLst/>
                          <a:latin typeface="Century Gothic" panose="020B0502020202020204" pitchFamily="34" charset="0"/>
                        </a:rPr>
                        <a:t>Why do people live near volcanoes?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dirty="0">
                          <a:solidFill>
                            <a:srgbClr val="000000"/>
                          </a:solidFill>
                          <a:effectLst/>
                          <a:latin typeface="Century Gothic" panose="020B0502020202020204" pitchFamily="34" charset="0"/>
                        </a:rPr>
                        <a:t>Science:</a:t>
                      </a:r>
                      <a:endParaRPr lang="en-GB" sz="1400" b="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effectLst/>
                          <a:latin typeface="Century Gothic" panose="020B0502020202020204" pitchFamily="34" charset="0"/>
                        </a:rPr>
                        <a:t>Forces and magnets</a:t>
                      </a:r>
                    </a:p>
                    <a:p>
                      <a:pPr algn="l"/>
                      <a:endParaRPr lang="en-GB" sz="1400" b="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1400" b="1" dirty="0">
                          <a:latin typeface="Century Gothic" panose="020B0502020202020204" pitchFamily="34" charset="0"/>
                        </a:rPr>
                        <a:t>Art &amp; design:  </a:t>
                      </a:r>
                      <a:r>
                        <a:rPr lang="en-GB" sz="1400" b="0" i="0" dirty="0">
                          <a:solidFill>
                            <a:srgbClr val="000000"/>
                          </a:solidFill>
                          <a:effectLst/>
                          <a:latin typeface="Century Gothic" panose="020B0502020202020204" pitchFamily="34" charset="0"/>
                        </a:rPr>
                        <a:t>Sculpture &amp; 3D: Abstract shape and space </a:t>
                      </a:r>
                      <a:endParaRPr lang="en-GB" sz="1400" b="0" dirty="0">
                        <a:latin typeface="Century Gothic" panose="020B0502020202020204" pitchFamily="34" charset="0"/>
                      </a:endParaRPr>
                    </a:p>
                    <a:p>
                      <a:pPr algn="l"/>
                      <a:r>
                        <a:rPr lang="en-GB" sz="1400" b="1" dirty="0">
                          <a:latin typeface="Century Gothic" panose="020B0502020202020204" pitchFamily="34" charset="0"/>
                        </a:rPr>
                        <a:t>History: </a:t>
                      </a:r>
                      <a:r>
                        <a:rPr lang="en-GB" sz="1400" b="0" i="0" dirty="0">
                          <a:solidFill>
                            <a:srgbClr val="000000"/>
                          </a:solidFill>
                          <a:effectLst/>
                          <a:latin typeface="Century Gothic" panose="020B0502020202020204" pitchFamily="34" charset="0"/>
                        </a:rPr>
                        <a:t>Why did the Romans settle in Britain?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dirty="0">
                          <a:solidFill>
                            <a:srgbClr val="000000"/>
                          </a:solidFill>
                          <a:effectLst/>
                          <a:latin typeface="Century Gothic" panose="020B0502020202020204" pitchFamily="34" charset="0"/>
                        </a:rPr>
                        <a:t>Science: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effectLst/>
                          <a:latin typeface="Century Gothic" panose="020B0502020202020204" pitchFamily="34" charset="0"/>
                        </a:rPr>
                        <a:t>Rocks and soils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latin typeface="Century Gothic" panose="020B0502020202020204" pitchFamily="34" charset="0"/>
                      </a:endParaRPr>
                    </a:p>
                    <a:p>
                      <a:pPr algn="l"/>
                      <a:endParaRPr lang="en-GB" sz="1400" b="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1400" b="1" dirty="0">
                          <a:latin typeface="Century Gothic" panose="020B0502020202020204" pitchFamily="34" charset="0"/>
                        </a:rPr>
                        <a:t>DT: </a:t>
                      </a:r>
                      <a:r>
                        <a:rPr lang="en-GB" sz="1400" b="0" i="0" dirty="0">
                          <a:solidFill>
                            <a:srgbClr val="000000"/>
                          </a:solidFill>
                          <a:effectLst/>
                          <a:latin typeface="Century Gothic" panose="020B0502020202020204" pitchFamily="34" charset="0"/>
                        </a:rPr>
                        <a:t>Electronic charm </a:t>
                      </a:r>
                      <a:r>
                        <a:rPr lang="en-GB" sz="1400" b="1" dirty="0">
                          <a:latin typeface="Century Gothic" panose="020B0502020202020204" pitchFamily="34" charset="0"/>
                        </a:rPr>
                        <a:t>Geography: </a:t>
                      </a:r>
                      <a:r>
                        <a:rPr lang="en-GB" sz="1400" b="0" i="0" dirty="0">
                          <a:solidFill>
                            <a:srgbClr val="000000"/>
                          </a:solidFill>
                          <a:effectLst/>
                          <a:latin typeface="Century Gothic" panose="020B0502020202020204" pitchFamily="34" charset="0"/>
                        </a:rPr>
                        <a:t>Who lives in Antarctica?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dirty="0">
                          <a:solidFill>
                            <a:srgbClr val="000000"/>
                          </a:solidFill>
                          <a:effectLst/>
                          <a:latin typeface="Century Gothic" panose="020B0502020202020204" pitchFamily="34" charset="0"/>
                        </a:rPr>
                        <a:t>Science: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effectLst/>
                          <a:latin typeface="Century Gothic" panose="020B0502020202020204" pitchFamily="34" charset="0"/>
                        </a:rPr>
                        <a:t>Light and shadows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latin typeface="Century Gothic" panose="020B0502020202020204" pitchFamily="34" charset="0"/>
                      </a:endParaRPr>
                    </a:p>
                    <a:p>
                      <a:pPr algn="l"/>
                      <a:endParaRPr lang="en-GB" sz="1400" b="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1400" b="1" dirty="0">
                          <a:latin typeface="Century Gothic" panose="020B0502020202020204" pitchFamily="34" charset="0"/>
                        </a:rPr>
                        <a:t>Art &amp; design:</a:t>
                      </a:r>
                      <a:r>
                        <a:rPr lang="en-GB" sz="1400" b="1" baseline="0" dirty="0">
                          <a:latin typeface="Century Gothic" panose="020B0502020202020204" pitchFamily="34" charset="0"/>
                        </a:rPr>
                        <a:t> </a:t>
                      </a:r>
                      <a:r>
                        <a:rPr lang="en-GB" sz="1400" b="0" i="0" dirty="0">
                          <a:solidFill>
                            <a:srgbClr val="000000"/>
                          </a:solidFill>
                          <a:effectLst/>
                          <a:latin typeface="Century Gothic" panose="020B0502020202020204" pitchFamily="34" charset="0"/>
                        </a:rPr>
                        <a:t>Craft and design: Ancient Egyptian scrolls</a:t>
                      </a:r>
                      <a:endParaRPr lang="en-GB" sz="1400" b="0" dirty="0">
                        <a:latin typeface="Century Gothic" panose="020B0502020202020204" pitchFamily="34" charset="0"/>
                      </a:endParaRPr>
                    </a:p>
                    <a:p>
                      <a:pPr algn="l"/>
                      <a:r>
                        <a:rPr lang="en-GB" sz="1400" b="1" dirty="0">
                          <a:latin typeface="Century Gothic" panose="020B0502020202020204" pitchFamily="34" charset="0"/>
                        </a:rPr>
                        <a:t>History:</a:t>
                      </a:r>
                      <a:r>
                        <a:rPr lang="en-GB" sz="1400" b="1" baseline="0" dirty="0">
                          <a:latin typeface="Century Gothic" panose="020B0502020202020204" pitchFamily="34" charset="0"/>
                        </a:rPr>
                        <a:t> </a:t>
                      </a:r>
                      <a:r>
                        <a:rPr lang="en-GB" sz="1400" b="0" i="0" dirty="0">
                          <a:solidFill>
                            <a:srgbClr val="000000"/>
                          </a:solidFill>
                          <a:effectLst/>
                          <a:latin typeface="Century Gothic" panose="020B0502020202020204" pitchFamily="34" charset="0"/>
                        </a:rPr>
                        <a:t>What did the Ancient Egyptians believe?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dirty="0">
                          <a:solidFill>
                            <a:srgbClr val="000000"/>
                          </a:solidFill>
                          <a:effectLst/>
                          <a:latin typeface="Century Gothic" panose="020B0502020202020204" pitchFamily="34" charset="0"/>
                        </a:rPr>
                        <a:t>Science: </a:t>
                      </a:r>
                      <a:r>
                        <a:rPr lang="en-GB" sz="1400" b="0" i="0" dirty="0">
                          <a:solidFill>
                            <a:srgbClr val="000000"/>
                          </a:solidFill>
                          <a:effectLst/>
                          <a:latin typeface="Century Gothic" panose="020B0502020202020204" pitchFamily="34" charset="0"/>
                        </a:rPr>
                        <a:t>Plant</a:t>
                      </a:r>
                      <a:r>
                        <a:rPr lang="en-GB" sz="1400" b="0" dirty="0">
                          <a:effectLst/>
                          <a:latin typeface="Century Gothic" panose="020B0502020202020204" pitchFamily="34" charset="0"/>
                        </a:rPr>
                        <a:t> reproduction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latin typeface="Century Gothic" panose="020B0502020202020204" pitchFamily="34" charset="0"/>
                      </a:endParaRPr>
                    </a:p>
                    <a:p>
                      <a:pPr algn="l"/>
                      <a:endParaRPr lang="en-GB" sz="1400" b="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t">
                        <a:tabLst>
                          <a:tab pos="0" algn="l"/>
                        </a:tabLst>
                      </a:pPr>
                      <a:r>
                        <a:rPr lang="en-GB" sz="1400" b="1" dirty="0">
                          <a:latin typeface="Century Gothic" panose="020B0502020202020204" pitchFamily="34" charset="0"/>
                        </a:rPr>
                        <a:t>DT</a:t>
                      </a:r>
                      <a:r>
                        <a:rPr lang="en-GB" sz="1400" b="0" dirty="0">
                          <a:latin typeface="Century Gothic" panose="020B0502020202020204" pitchFamily="34" charset="0"/>
                        </a:rPr>
                        <a:t>:</a:t>
                      </a:r>
                      <a:r>
                        <a:rPr lang="en-GB" sz="1400" b="0" baseline="0" dirty="0">
                          <a:latin typeface="Century Gothic" panose="020B0502020202020204" pitchFamily="34" charset="0"/>
                        </a:rPr>
                        <a:t> </a:t>
                      </a:r>
                      <a:r>
                        <a:rPr lang="en-GB" sz="1400" b="0" dirty="0">
                          <a:latin typeface="Century Gothic" panose="020B0502020202020204" pitchFamily="34" charset="0"/>
                        </a:rPr>
                        <a:t> </a:t>
                      </a:r>
                      <a:r>
                        <a:rPr lang="en-GB" sz="1400" b="0" i="0" dirty="0">
                          <a:solidFill>
                            <a:srgbClr val="000000"/>
                          </a:solidFill>
                          <a:effectLst/>
                          <a:latin typeface="Century Gothic" panose="020B0502020202020204" pitchFamily="34" charset="0"/>
                        </a:rPr>
                        <a:t>Textiles:</a:t>
                      </a:r>
                      <a:r>
                        <a:rPr lang="en-GB" sz="1400" b="0" i="0" baseline="0" dirty="0">
                          <a:solidFill>
                            <a:srgbClr val="000000"/>
                          </a:solidFill>
                          <a:effectLst/>
                          <a:latin typeface="Century Gothic" panose="020B0502020202020204" pitchFamily="34" charset="0"/>
                        </a:rPr>
                        <a:t> </a:t>
                      </a:r>
                      <a:r>
                        <a:rPr lang="en-GB" sz="1400" b="0" i="0" dirty="0">
                          <a:solidFill>
                            <a:srgbClr val="000000"/>
                          </a:solidFill>
                          <a:effectLst/>
                          <a:latin typeface="Century Gothic" panose="020B0502020202020204" pitchFamily="34" charset="0"/>
                        </a:rPr>
                        <a:t>Cushions or Egyptian collars </a:t>
                      </a:r>
                    </a:p>
                    <a:p>
                      <a:pPr algn="l" rtl="0" fontAlgn="t"/>
                      <a:r>
                        <a:rPr lang="en-GB" sz="1400" b="1" i="0" dirty="0">
                          <a:solidFill>
                            <a:srgbClr val="000000"/>
                          </a:solidFill>
                          <a:effectLst/>
                          <a:latin typeface="Century Gothic" panose="020B0502020202020204" pitchFamily="34" charset="0"/>
                        </a:rPr>
                        <a:t>DT:</a:t>
                      </a:r>
                      <a:r>
                        <a:rPr lang="en-GB" sz="1400" b="1" i="0" baseline="0" dirty="0">
                          <a:solidFill>
                            <a:srgbClr val="000000"/>
                          </a:solidFill>
                          <a:effectLst/>
                          <a:latin typeface="Century Gothic" panose="020B0502020202020204" pitchFamily="34" charset="0"/>
                        </a:rPr>
                        <a:t> </a:t>
                      </a:r>
                      <a:r>
                        <a:rPr lang="en-GB" sz="1400" b="0" i="0" dirty="0">
                          <a:solidFill>
                            <a:srgbClr val="000000"/>
                          </a:solidFill>
                          <a:effectLst/>
                          <a:latin typeface="Century Gothic" panose="020B0502020202020204" pitchFamily="34" charset="0"/>
                        </a:rPr>
                        <a:t>Mechanical systems: Pneumatic toys</a:t>
                      </a:r>
                      <a:endParaRPr lang="en-GB" sz="1400" b="0" dirty="0">
                        <a:latin typeface="Century Gothic" panose="020B0502020202020204" pitchFamily="34" charset="0"/>
                      </a:endParaRPr>
                    </a:p>
                    <a:p>
                      <a:pPr algn="l"/>
                      <a:r>
                        <a:rPr lang="en-GB" sz="1400" b="1" dirty="0">
                          <a:latin typeface="Century Gothic" panose="020B0502020202020204" pitchFamily="34" charset="0"/>
                        </a:rPr>
                        <a:t>Geography:</a:t>
                      </a:r>
                    </a:p>
                    <a:p>
                      <a:pPr algn="l"/>
                      <a:r>
                        <a:rPr lang="en-GB" sz="1400" b="0" i="0" dirty="0">
                          <a:solidFill>
                            <a:srgbClr val="000000"/>
                          </a:solidFill>
                          <a:effectLst/>
                          <a:latin typeface="Century Gothic" panose="020B0502020202020204" pitchFamily="34" charset="0"/>
                        </a:rPr>
                        <a:t>Are all settlements the same? </a:t>
                      </a:r>
                    </a:p>
                    <a:p>
                      <a:pPr algn="l"/>
                      <a:endParaRPr lang="en-GB" sz="1400" b="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8459457"/>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480255586"/>
              </p:ext>
            </p:extLst>
          </p:nvPr>
        </p:nvGraphicFramePr>
        <p:xfrm>
          <a:off x="420188" y="6988965"/>
          <a:ext cx="10515600" cy="3494287"/>
        </p:xfrm>
        <a:graphic>
          <a:graphicData uri="http://schemas.openxmlformats.org/drawingml/2006/table">
            <a:tbl>
              <a:tblPr/>
              <a:tblGrid>
                <a:gridCol w="548769">
                  <a:extLst>
                    <a:ext uri="{9D8B030D-6E8A-4147-A177-3AD203B41FA5}">
                      <a16:colId xmlns:a16="http://schemas.microsoft.com/office/drawing/2014/main" val="1189115241"/>
                    </a:ext>
                  </a:extLst>
                </a:gridCol>
                <a:gridCol w="1097538">
                  <a:extLst>
                    <a:ext uri="{9D8B030D-6E8A-4147-A177-3AD203B41FA5}">
                      <a16:colId xmlns:a16="http://schemas.microsoft.com/office/drawing/2014/main" val="3229651207"/>
                    </a:ext>
                  </a:extLst>
                </a:gridCol>
                <a:gridCol w="1327428">
                  <a:extLst>
                    <a:ext uri="{9D8B030D-6E8A-4147-A177-3AD203B41FA5}">
                      <a16:colId xmlns:a16="http://schemas.microsoft.com/office/drawing/2014/main" val="678940379"/>
                    </a:ext>
                  </a:extLst>
                </a:gridCol>
                <a:gridCol w="1327428">
                  <a:extLst>
                    <a:ext uri="{9D8B030D-6E8A-4147-A177-3AD203B41FA5}">
                      <a16:colId xmlns:a16="http://schemas.microsoft.com/office/drawing/2014/main" val="2014540861"/>
                    </a:ext>
                  </a:extLst>
                </a:gridCol>
                <a:gridCol w="326295">
                  <a:extLst>
                    <a:ext uri="{9D8B030D-6E8A-4147-A177-3AD203B41FA5}">
                      <a16:colId xmlns:a16="http://schemas.microsoft.com/office/drawing/2014/main" val="1257136533"/>
                    </a:ext>
                  </a:extLst>
                </a:gridCol>
                <a:gridCol w="1342259">
                  <a:extLst>
                    <a:ext uri="{9D8B030D-6E8A-4147-A177-3AD203B41FA5}">
                      <a16:colId xmlns:a16="http://schemas.microsoft.com/office/drawing/2014/main" val="4223150845"/>
                    </a:ext>
                  </a:extLst>
                </a:gridCol>
                <a:gridCol w="1386754">
                  <a:extLst>
                    <a:ext uri="{9D8B030D-6E8A-4147-A177-3AD203B41FA5}">
                      <a16:colId xmlns:a16="http://schemas.microsoft.com/office/drawing/2014/main" val="2109761922"/>
                    </a:ext>
                  </a:extLst>
                </a:gridCol>
                <a:gridCol w="326295">
                  <a:extLst>
                    <a:ext uri="{9D8B030D-6E8A-4147-A177-3AD203B41FA5}">
                      <a16:colId xmlns:a16="http://schemas.microsoft.com/office/drawing/2014/main" val="62747358"/>
                    </a:ext>
                  </a:extLst>
                </a:gridCol>
                <a:gridCol w="1386754">
                  <a:extLst>
                    <a:ext uri="{9D8B030D-6E8A-4147-A177-3AD203B41FA5}">
                      <a16:colId xmlns:a16="http://schemas.microsoft.com/office/drawing/2014/main" val="3691467329"/>
                    </a:ext>
                  </a:extLst>
                </a:gridCol>
                <a:gridCol w="1446080">
                  <a:extLst>
                    <a:ext uri="{9D8B030D-6E8A-4147-A177-3AD203B41FA5}">
                      <a16:colId xmlns:a16="http://schemas.microsoft.com/office/drawing/2014/main" val="4232293900"/>
                    </a:ext>
                  </a:extLst>
                </a:gridCol>
              </a:tblGrid>
              <a:tr h="705058">
                <a:tc>
                  <a:txBody>
                    <a:bodyPr/>
                    <a:lstStyle/>
                    <a:p>
                      <a:pPr rtl="0" fontAlgn="t"/>
                      <a:r>
                        <a:rPr lang="en-GB" sz="1100" b="1">
                          <a:effectLst/>
                          <a:latin typeface="Century Gothic" panose="020B0502020202020204" pitchFamily="34" charset="0"/>
                        </a:rPr>
                        <a:t>Year 3</a:t>
                      </a:r>
                    </a:p>
                  </a:txBody>
                  <a:tcPr marL="22247" marR="22247" marT="0" marB="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en-GB" sz="1400" b="1" dirty="0">
                          <a:effectLst/>
                          <a:latin typeface="Century Gothic" panose="020B0502020202020204" pitchFamily="34" charset="0"/>
                        </a:rPr>
                        <a:t>Science</a:t>
                      </a: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GB" sz="1400" b="1" dirty="0">
                          <a:effectLst/>
                          <a:latin typeface="Century Gothic" panose="020B0502020202020204" pitchFamily="34" charset="0"/>
                        </a:rPr>
                        <a:t>Movement and nutrition</a:t>
                      </a:r>
                    </a:p>
                  </a:txBody>
                  <a:tcPr marL="22247" marR="22247"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GB" sz="1400" b="1" dirty="0">
                          <a:effectLst/>
                          <a:latin typeface="Century Gothic" panose="020B0502020202020204" pitchFamily="34" charset="0"/>
                        </a:rPr>
                        <a:t>Forces and magnets</a:t>
                      </a:r>
                    </a:p>
                  </a:txBody>
                  <a:tcPr marL="22247" marR="22247"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endParaRPr lang="en-GB" sz="1400" dirty="0">
                        <a:effectLst/>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GB" sz="1400" b="1" dirty="0">
                          <a:effectLst/>
                          <a:latin typeface="Century Gothic" panose="020B0502020202020204" pitchFamily="34" charset="0"/>
                        </a:rPr>
                        <a:t>Rocks and soils</a:t>
                      </a:r>
                    </a:p>
                  </a:txBody>
                  <a:tcPr marL="22247" marR="22247"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GB" sz="1400" b="1" dirty="0">
                          <a:effectLst/>
                          <a:latin typeface="Century Gothic" panose="020B0502020202020204" pitchFamily="34" charset="0"/>
                        </a:rPr>
                        <a:t>Light and shadows</a:t>
                      </a:r>
                    </a:p>
                  </a:txBody>
                  <a:tcPr marL="22247" marR="22247"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endParaRPr lang="en-GB" sz="1400">
                        <a:effectLst/>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GB" sz="1400" b="1" dirty="0">
                          <a:effectLst/>
                          <a:latin typeface="Century Gothic" panose="020B0502020202020204" pitchFamily="34" charset="0"/>
                        </a:rPr>
                        <a:t>Plant reproduction</a:t>
                      </a:r>
                    </a:p>
                  </a:txBody>
                  <a:tcPr marL="22247" marR="22247"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GB" sz="1400" b="1" i="1">
                          <a:effectLst/>
                          <a:latin typeface="Century Gothic" panose="020B0502020202020204" pitchFamily="34" charset="0"/>
                        </a:rPr>
                        <a:t>Title TBC</a:t>
                      </a:r>
                    </a:p>
                  </a:txBody>
                  <a:tcPr marL="22247" marR="22247"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57769378"/>
                  </a:ext>
                </a:extLst>
              </a:tr>
              <a:tr h="1035554">
                <a:tc>
                  <a:txBody>
                    <a:bodyPr/>
                    <a:lstStyle/>
                    <a:p>
                      <a:pPr rtl="0" fontAlgn="b"/>
                      <a:endParaRPr lang="en-GB" sz="1400">
                        <a:effectLst/>
                      </a:endParaRPr>
                    </a:p>
                  </a:txBody>
                  <a:tcPr marL="22247" marR="22247"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en-GB" sz="900" b="1" i="0">
                          <a:solidFill>
                            <a:srgbClr val="FFC000"/>
                          </a:solidFill>
                          <a:effectLst/>
                          <a:latin typeface="Century Gothic" panose="020B0502020202020204" pitchFamily="34" charset="0"/>
                        </a:rPr>
                        <a:t>Art &amp; Design</a:t>
                      </a:r>
                      <a:r>
                        <a:rPr lang="en-GB" sz="900" b="0" i="0">
                          <a:solidFill>
                            <a:srgbClr val="000000"/>
                          </a:solidFill>
                          <a:effectLst/>
                          <a:latin typeface="Century Gothic" panose="020B0502020202020204" pitchFamily="34" charset="0"/>
                        </a:rPr>
                        <a:t> / </a:t>
                      </a:r>
                      <a:r>
                        <a:rPr lang="en-GB" sz="900" b="1" i="0">
                          <a:solidFill>
                            <a:srgbClr val="548135"/>
                          </a:solidFill>
                          <a:effectLst/>
                          <a:latin typeface="Century Gothic" panose="020B0502020202020204" pitchFamily="34" charset="0"/>
                        </a:rPr>
                        <a:t>Design Technology</a:t>
                      </a:r>
                      <a:endParaRPr lang="en-GB" sz="1400" b="0">
                        <a:effectLst/>
                        <a:latin typeface="Century Gothic" panose="020B0502020202020204" pitchFamily="34" charset="0"/>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t"/>
                      <a:r>
                        <a:rPr lang="en-GB" sz="900" b="1" i="0" dirty="0">
                          <a:solidFill>
                            <a:srgbClr val="000000"/>
                          </a:solidFill>
                          <a:effectLst/>
                          <a:latin typeface="Century Gothic" panose="020B0502020202020204" pitchFamily="34" charset="0"/>
                        </a:rPr>
                        <a:t>Unit 1: Drawing: Growing Artists </a:t>
                      </a:r>
                      <a:r>
                        <a:rPr lang="en-GB" sz="900" b="0" i="0" dirty="0">
                          <a:solidFill>
                            <a:srgbClr val="000000"/>
                          </a:solidFill>
                          <a:effectLst/>
                          <a:latin typeface="Century Gothic" panose="020B0502020202020204" pitchFamily="34" charset="0"/>
                        </a:rPr>
                        <a:t>(4 lessons) </a:t>
                      </a:r>
                      <a:r>
                        <a:rPr lang="en-GB" sz="900" b="1" i="0" dirty="0">
                          <a:solidFill>
                            <a:srgbClr val="000000"/>
                          </a:solidFill>
                          <a:effectLst/>
                          <a:latin typeface="Century Gothic" panose="020B0502020202020204" pitchFamily="34" charset="0"/>
                        </a:rPr>
                        <a:t>Unit 4: Painting &amp; MM: Prehistoric painting</a:t>
                      </a:r>
                      <a:r>
                        <a:rPr lang="en-GB" sz="900" b="0" i="0" dirty="0">
                          <a:solidFill>
                            <a:srgbClr val="000000"/>
                          </a:solidFill>
                          <a:effectLst/>
                          <a:latin typeface="Century Gothic" panose="020B0502020202020204" pitchFamily="34" charset="0"/>
                        </a:rPr>
                        <a:t> (4 lessons)</a:t>
                      </a:r>
                      <a:endParaRPr lang="en-GB" sz="1400" b="0" dirty="0">
                        <a:effectLst/>
                        <a:latin typeface="Century Gothic" panose="020B0502020202020204" pitchFamily="34" charset="0"/>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2CB"/>
                    </a:solidFill>
                  </a:tcPr>
                </a:tc>
                <a:tc>
                  <a:txBody>
                    <a:bodyPr/>
                    <a:lstStyle/>
                    <a:p>
                      <a:pPr algn="ctr" rtl="0" fontAlgn="t"/>
                      <a:r>
                        <a:rPr lang="en-GB" sz="900" b="1" i="0" dirty="0">
                          <a:solidFill>
                            <a:srgbClr val="000000"/>
                          </a:solidFill>
                          <a:effectLst/>
                          <a:latin typeface="Century Gothic" panose="020B0502020202020204" pitchFamily="34" charset="0"/>
                        </a:rPr>
                        <a:t>Unit 2: Structures: Constructing a castle</a:t>
                      </a:r>
                      <a:r>
                        <a:rPr lang="en-GB" sz="900" b="0" i="0" dirty="0">
                          <a:solidFill>
                            <a:srgbClr val="000000"/>
                          </a:solidFill>
                          <a:effectLst/>
                          <a:latin typeface="Century Gothic" panose="020B0502020202020204" pitchFamily="34" charset="0"/>
                        </a:rPr>
                        <a:t> (3 lessons) </a:t>
                      </a:r>
                      <a:r>
                        <a:rPr lang="en-GB" sz="900" b="1" i="0" dirty="0">
                          <a:solidFill>
                            <a:srgbClr val="000000"/>
                          </a:solidFill>
                          <a:effectLst/>
                          <a:latin typeface="Century Gothic" panose="020B0502020202020204" pitchFamily="34" charset="0"/>
                        </a:rPr>
                        <a:t>Unit 3: Cooking and nutrition: Eating seasonall</a:t>
                      </a:r>
                      <a:r>
                        <a:rPr lang="en-GB" sz="900" b="0" i="0" dirty="0">
                          <a:solidFill>
                            <a:srgbClr val="000000"/>
                          </a:solidFill>
                          <a:effectLst/>
                          <a:latin typeface="Century Gothic" panose="020B0502020202020204" pitchFamily="34" charset="0"/>
                        </a:rPr>
                        <a:t>y (4 lessons)</a:t>
                      </a:r>
                      <a:endParaRPr lang="en-GB" sz="1400" b="0" dirty="0">
                        <a:effectLst/>
                        <a:latin typeface="Century Gothic" panose="020B0502020202020204" pitchFamily="34" charset="0"/>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rtl="0" fontAlgn="t"/>
                      <a:endParaRPr lang="en-GB" sz="1400">
                        <a:effectLst/>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t"/>
                      <a:r>
                        <a:rPr lang="en-GB" sz="900" b="1" i="0" dirty="0">
                          <a:solidFill>
                            <a:srgbClr val="000000"/>
                          </a:solidFill>
                          <a:effectLst/>
                          <a:latin typeface="Century Gothic" panose="020B0502020202020204" pitchFamily="34" charset="0"/>
                        </a:rPr>
                        <a:t>Unit 3: Sculpture &amp; 3D: Abstract shape and space</a:t>
                      </a:r>
                      <a:r>
                        <a:rPr lang="en-GB" sz="900" b="0" i="0" dirty="0">
                          <a:solidFill>
                            <a:srgbClr val="000000"/>
                          </a:solidFill>
                          <a:effectLst/>
                          <a:latin typeface="Century Gothic" panose="020B0502020202020204" pitchFamily="34" charset="0"/>
                        </a:rPr>
                        <a:t> (5 lessons)</a:t>
                      </a:r>
                      <a:endParaRPr lang="en-GB" sz="1400" b="0" dirty="0">
                        <a:effectLst/>
                        <a:latin typeface="Century Gothic" panose="020B0502020202020204" pitchFamily="34" charset="0"/>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2CB"/>
                    </a:solidFill>
                  </a:tcPr>
                </a:tc>
                <a:tc>
                  <a:txBody>
                    <a:bodyPr/>
                    <a:lstStyle/>
                    <a:p>
                      <a:pPr algn="ctr" rtl="0" fontAlgn="t"/>
                      <a:r>
                        <a:rPr lang="en-GB" sz="900" b="1" i="0" dirty="0">
                          <a:solidFill>
                            <a:srgbClr val="000000"/>
                          </a:solidFill>
                          <a:effectLst/>
                          <a:latin typeface="Century Gothic" panose="020B0502020202020204" pitchFamily="34" charset="0"/>
                        </a:rPr>
                        <a:t>Unit 4: Electronic charm</a:t>
                      </a:r>
                      <a:r>
                        <a:rPr lang="en-GB" sz="900" b="0" i="0" dirty="0">
                          <a:solidFill>
                            <a:srgbClr val="000000"/>
                          </a:solidFill>
                          <a:effectLst/>
                          <a:latin typeface="Century Gothic" panose="020B0502020202020204" pitchFamily="34" charset="0"/>
                        </a:rPr>
                        <a:t> (4 lessons)</a:t>
                      </a:r>
                      <a:endParaRPr lang="en-GB" sz="1400" b="0" dirty="0">
                        <a:effectLst/>
                        <a:latin typeface="Century Gothic" panose="020B0502020202020204" pitchFamily="34" charset="0"/>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rtl="0" fontAlgn="t"/>
                      <a:endParaRPr lang="en-GB" sz="1400">
                        <a:effectLst/>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t"/>
                      <a:r>
                        <a:rPr lang="en-GB" sz="900" b="1" i="0" dirty="0">
                          <a:solidFill>
                            <a:srgbClr val="000000"/>
                          </a:solidFill>
                          <a:effectLst/>
                          <a:latin typeface="Century Gothic" panose="020B0502020202020204" pitchFamily="34" charset="0"/>
                        </a:rPr>
                        <a:t>Unit 2: Craft and design: Ancient Egyptian scroll</a:t>
                      </a:r>
                      <a:r>
                        <a:rPr lang="en-GB" sz="900" b="0" i="0" dirty="0">
                          <a:solidFill>
                            <a:srgbClr val="000000"/>
                          </a:solidFill>
                          <a:effectLst/>
                          <a:latin typeface="Century Gothic" panose="020B0502020202020204" pitchFamily="34" charset="0"/>
                        </a:rPr>
                        <a:t>s (5 lessons)</a:t>
                      </a:r>
                      <a:endParaRPr lang="en-GB" sz="1400" b="0" dirty="0">
                        <a:effectLst/>
                        <a:latin typeface="Century Gothic" panose="020B0502020202020204" pitchFamily="34" charset="0"/>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2CB"/>
                    </a:solidFill>
                  </a:tcPr>
                </a:tc>
                <a:tc>
                  <a:txBody>
                    <a:bodyPr/>
                    <a:lstStyle/>
                    <a:p>
                      <a:pPr algn="ctr" rtl="0" fontAlgn="t"/>
                      <a:r>
                        <a:rPr lang="en-GB" sz="900" b="1" i="0" dirty="0">
                          <a:solidFill>
                            <a:srgbClr val="000000"/>
                          </a:solidFill>
                          <a:effectLst/>
                          <a:latin typeface="Century Gothic" panose="020B0502020202020204" pitchFamily="34" charset="0"/>
                        </a:rPr>
                        <a:t>Unit 1: Textiles: Cushions or Egyptian collars</a:t>
                      </a:r>
                      <a:r>
                        <a:rPr lang="en-GB" sz="900" b="0" i="0" dirty="0">
                          <a:solidFill>
                            <a:srgbClr val="000000"/>
                          </a:solidFill>
                          <a:effectLst/>
                          <a:latin typeface="Century Gothic" panose="020B0502020202020204" pitchFamily="34" charset="0"/>
                        </a:rPr>
                        <a:t> (4 lessons) </a:t>
                      </a:r>
                      <a:r>
                        <a:rPr lang="en-GB" sz="900" b="1" i="0" dirty="0">
                          <a:solidFill>
                            <a:srgbClr val="000000"/>
                          </a:solidFill>
                          <a:effectLst/>
                          <a:latin typeface="Century Gothic" panose="020B0502020202020204" pitchFamily="34" charset="0"/>
                        </a:rPr>
                        <a:t>Unit 5: Mechanical systems: Pneumatic toys</a:t>
                      </a:r>
                      <a:r>
                        <a:rPr lang="en-GB" sz="900" b="0" i="0" dirty="0">
                          <a:solidFill>
                            <a:srgbClr val="000000"/>
                          </a:solidFill>
                          <a:effectLst/>
                          <a:latin typeface="Century Gothic" panose="020B0502020202020204" pitchFamily="34" charset="0"/>
                        </a:rPr>
                        <a:t> (3 lessons)</a:t>
                      </a:r>
                      <a:endParaRPr lang="en-GB" sz="1400" b="0" dirty="0">
                        <a:effectLst/>
                        <a:latin typeface="Century Gothic" panose="020B0502020202020204" pitchFamily="34" charset="0"/>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extLst>
                  <a:ext uri="{0D108BD9-81ED-4DB2-BD59-A6C34878D82A}">
                    <a16:rowId xmlns:a16="http://schemas.microsoft.com/office/drawing/2014/main" val="1948464862"/>
                  </a:ext>
                </a:extLst>
              </a:tr>
              <a:tr h="522072">
                <a:tc>
                  <a:txBody>
                    <a:bodyPr/>
                    <a:lstStyle/>
                    <a:p>
                      <a:pPr rtl="0" fontAlgn="t"/>
                      <a:endParaRPr lang="en-GB" sz="1100" b="1">
                        <a:effectLst/>
                        <a:latin typeface="Century Gothic" panose="020B0502020202020204" pitchFamily="34" charset="0"/>
                      </a:endParaRPr>
                    </a:p>
                  </a:txBody>
                  <a:tcPr marL="22247" marR="22247" marT="0" marB="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en-GB" sz="900" b="1" i="0">
                          <a:solidFill>
                            <a:srgbClr val="FF66CC"/>
                          </a:solidFill>
                          <a:effectLst/>
                          <a:latin typeface="Century Gothic" panose="020B0502020202020204" pitchFamily="34" charset="0"/>
                        </a:rPr>
                        <a:t>History</a:t>
                      </a:r>
                      <a:r>
                        <a:rPr lang="en-GB" sz="900" b="0" i="0">
                          <a:solidFill>
                            <a:srgbClr val="000000"/>
                          </a:solidFill>
                          <a:effectLst/>
                          <a:latin typeface="Century Gothic" panose="020B0502020202020204" pitchFamily="34" charset="0"/>
                        </a:rPr>
                        <a:t> / </a:t>
                      </a:r>
                      <a:r>
                        <a:rPr lang="en-GB" sz="900" b="1" i="0">
                          <a:solidFill>
                            <a:srgbClr val="4472C4"/>
                          </a:solidFill>
                          <a:effectLst/>
                          <a:latin typeface="Century Gothic" panose="020B0502020202020204" pitchFamily="34" charset="0"/>
                        </a:rPr>
                        <a:t>Geography</a:t>
                      </a:r>
                      <a:endParaRPr lang="en-GB" sz="1400" b="0">
                        <a:effectLst/>
                        <a:latin typeface="Century Gothic" panose="020B0502020202020204" pitchFamily="34" charset="0"/>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t"/>
                      <a:r>
                        <a:rPr lang="en-GB" sz="900" b="1" i="0" dirty="0">
                          <a:solidFill>
                            <a:srgbClr val="000000"/>
                          </a:solidFill>
                          <a:effectLst/>
                          <a:latin typeface="Century Gothic" panose="020B0502020202020204" pitchFamily="34" charset="0"/>
                        </a:rPr>
                        <a:t>British History 1: Would you prefer to live in the Stone Age, Iron Age, Bronze Age?</a:t>
                      </a:r>
                      <a:r>
                        <a:rPr lang="en-GB" sz="900" b="0" i="0" dirty="0">
                          <a:solidFill>
                            <a:srgbClr val="000000"/>
                          </a:solidFill>
                          <a:effectLst/>
                          <a:latin typeface="Century Gothic" panose="020B0502020202020204" pitchFamily="34" charset="0"/>
                        </a:rPr>
                        <a:t> (6 lessons)</a:t>
                      </a:r>
                      <a:endParaRPr lang="en-GB" sz="1400" b="0" dirty="0">
                        <a:effectLst/>
                        <a:latin typeface="Century Gothic" panose="020B0502020202020204" pitchFamily="34" charset="0"/>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CCFF"/>
                    </a:solidFill>
                  </a:tcPr>
                </a:tc>
                <a:tc>
                  <a:txBody>
                    <a:bodyPr/>
                    <a:lstStyle/>
                    <a:p>
                      <a:pPr algn="ctr" rtl="0" fontAlgn="t"/>
                      <a:r>
                        <a:rPr lang="en-GB" sz="900" b="1" i="0" dirty="0">
                          <a:solidFill>
                            <a:srgbClr val="000000"/>
                          </a:solidFill>
                          <a:effectLst/>
                          <a:latin typeface="Century Gothic" panose="020B0502020202020204" pitchFamily="34" charset="0"/>
                        </a:rPr>
                        <a:t>Why do people live near volcanoes? </a:t>
                      </a:r>
                      <a:r>
                        <a:rPr lang="en-GB" sz="900" b="0" i="0" dirty="0">
                          <a:solidFill>
                            <a:srgbClr val="000000"/>
                          </a:solidFill>
                          <a:effectLst/>
                          <a:latin typeface="Century Gothic" panose="020B0502020202020204" pitchFamily="34" charset="0"/>
                        </a:rPr>
                        <a:t>(6 lessons)</a:t>
                      </a:r>
                      <a:endParaRPr lang="en-GB" sz="1400" b="0" dirty="0">
                        <a:effectLst/>
                        <a:latin typeface="Century Gothic" panose="020B0502020202020204" pitchFamily="34" charset="0"/>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4C6E7"/>
                    </a:solidFill>
                  </a:tcPr>
                </a:tc>
                <a:tc>
                  <a:txBody>
                    <a:bodyPr/>
                    <a:lstStyle/>
                    <a:p>
                      <a:pPr rtl="0" fontAlgn="t"/>
                      <a:endParaRPr lang="en-GB" sz="1400">
                        <a:effectLst/>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t"/>
                      <a:r>
                        <a:rPr lang="en-GB" sz="900" b="1" i="0" dirty="0">
                          <a:solidFill>
                            <a:srgbClr val="000000"/>
                          </a:solidFill>
                          <a:effectLst/>
                          <a:latin typeface="Century Gothic" panose="020B0502020202020204" pitchFamily="34" charset="0"/>
                        </a:rPr>
                        <a:t>British History 2: Why did the Romans settle in Britain?</a:t>
                      </a:r>
                      <a:r>
                        <a:rPr lang="en-GB" sz="900" b="0" i="0" dirty="0">
                          <a:solidFill>
                            <a:srgbClr val="000000"/>
                          </a:solidFill>
                          <a:effectLst/>
                          <a:latin typeface="Century Gothic" panose="020B0502020202020204" pitchFamily="34" charset="0"/>
                        </a:rPr>
                        <a:t> (6 lessons)</a:t>
                      </a:r>
                      <a:endParaRPr lang="en-GB" sz="1400" b="0" dirty="0">
                        <a:effectLst/>
                        <a:latin typeface="Century Gothic" panose="020B0502020202020204" pitchFamily="34" charset="0"/>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CCFF"/>
                    </a:solidFill>
                  </a:tcPr>
                </a:tc>
                <a:tc>
                  <a:txBody>
                    <a:bodyPr/>
                    <a:lstStyle/>
                    <a:p>
                      <a:pPr algn="ctr" rtl="0" fontAlgn="t"/>
                      <a:r>
                        <a:rPr lang="en-GB" sz="900" b="1" i="0" dirty="0">
                          <a:solidFill>
                            <a:srgbClr val="000000"/>
                          </a:solidFill>
                          <a:effectLst/>
                          <a:latin typeface="Century Gothic" panose="020B0502020202020204" pitchFamily="34" charset="0"/>
                        </a:rPr>
                        <a:t>Who lives in Antarctica?</a:t>
                      </a:r>
                      <a:r>
                        <a:rPr lang="en-GB" sz="900" b="0" i="0" dirty="0">
                          <a:solidFill>
                            <a:srgbClr val="000000"/>
                          </a:solidFill>
                          <a:effectLst/>
                          <a:latin typeface="Century Gothic" panose="020B0502020202020204" pitchFamily="34" charset="0"/>
                        </a:rPr>
                        <a:t> (6 lessons)</a:t>
                      </a:r>
                      <a:endParaRPr lang="en-GB" sz="1400" b="0" dirty="0">
                        <a:effectLst/>
                        <a:latin typeface="Century Gothic" panose="020B0502020202020204" pitchFamily="34" charset="0"/>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4C6E7"/>
                    </a:solidFill>
                  </a:tcPr>
                </a:tc>
                <a:tc>
                  <a:txBody>
                    <a:bodyPr/>
                    <a:lstStyle/>
                    <a:p>
                      <a:pPr rtl="0" fontAlgn="t"/>
                      <a:endParaRPr lang="en-GB" sz="1400">
                        <a:effectLst/>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t"/>
                      <a:r>
                        <a:rPr lang="en-GB" sz="900" b="1" i="0" dirty="0">
                          <a:solidFill>
                            <a:srgbClr val="000000"/>
                          </a:solidFill>
                          <a:effectLst/>
                          <a:latin typeface="Century Gothic" panose="020B0502020202020204" pitchFamily="34" charset="0"/>
                        </a:rPr>
                        <a:t>What did the Ancient Egyptians believe?</a:t>
                      </a:r>
                      <a:r>
                        <a:rPr lang="en-GB" sz="900" b="0" i="0" dirty="0">
                          <a:solidFill>
                            <a:srgbClr val="000000"/>
                          </a:solidFill>
                          <a:effectLst/>
                          <a:latin typeface="Century Gothic" panose="020B0502020202020204" pitchFamily="34" charset="0"/>
                        </a:rPr>
                        <a:t> (6 lessons)</a:t>
                      </a:r>
                      <a:endParaRPr lang="en-GB" sz="1400" b="0" dirty="0">
                        <a:effectLst/>
                        <a:latin typeface="Century Gothic" panose="020B0502020202020204" pitchFamily="34" charset="0"/>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CCFF"/>
                    </a:solidFill>
                  </a:tcPr>
                </a:tc>
                <a:tc>
                  <a:txBody>
                    <a:bodyPr/>
                    <a:lstStyle/>
                    <a:p>
                      <a:pPr algn="ctr" rtl="0" fontAlgn="t"/>
                      <a:r>
                        <a:rPr lang="en-GB" sz="900" b="1" i="0" dirty="0">
                          <a:solidFill>
                            <a:srgbClr val="000000"/>
                          </a:solidFill>
                          <a:effectLst/>
                          <a:latin typeface="Century Gothic" panose="020B0502020202020204" pitchFamily="34" charset="0"/>
                        </a:rPr>
                        <a:t>Are all settlements the same?</a:t>
                      </a:r>
                      <a:r>
                        <a:rPr lang="en-GB" sz="900" b="0" i="0" dirty="0">
                          <a:solidFill>
                            <a:srgbClr val="000000"/>
                          </a:solidFill>
                          <a:effectLst/>
                          <a:latin typeface="Century Gothic" panose="020B0502020202020204" pitchFamily="34" charset="0"/>
                        </a:rPr>
                        <a:t> (6 lessons)</a:t>
                      </a:r>
                      <a:endParaRPr lang="en-GB" sz="1400" b="0" dirty="0">
                        <a:effectLst/>
                        <a:latin typeface="Century Gothic" panose="020B0502020202020204" pitchFamily="34" charset="0"/>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4C6E7"/>
                    </a:solidFill>
                  </a:tcPr>
                </a:tc>
                <a:extLst>
                  <a:ext uri="{0D108BD9-81ED-4DB2-BD59-A6C34878D82A}">
                    <a16:rowId xmlns:a16="http://schemas.microsoft.com/office/drawing/2014/main" val="2296277692"/>
                  </a:ext>
                </a:extLst>
              </a:tr>
              <a:tr h="1067875">
                <a:tc>
                  <a:txBody>
                    <a:bodyPr/>
                    <a:lstStyle/>
                    <a:p>
                      <a:pPr rtl="0" fontAlgn="t"/>
                      <a:endParaRPr lang="en-GB" sz="1100" b="1">
                        <a:effectLst/>
                        <a:latin typeface="Century Gothic" panose="020B0502020202020204" pitchFamily="34" charset="0"/>
                      </a:endParaRPr>
                    </a:p>
                  </a:txBody>
                  <a:tcPr marL="22247" marR="22247" marT="0" marB="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r>
                        <a:rPr lang="en-GB" sz="1400" b="0">
                          <a:effectLst/>
                          <a:latin typeface="Century Gothic" panose="020B0502020202020204" pitchFamily="34" charset="0"/>
                        </a:rPr>
                        <a:t>PSHCE/RSE</a:t>
                      </a: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r>
                        <a:rPr lang="en-GB" sz="1400">
                          <a:effectLst/>
                        </a:rPr>
                        <a:t>Introductory lesson (1 lesson) Family and relationships (6 lessons)</a:t>
                      </a: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r>
                        <a:rPr lang="en-GB" sz="1400" dirty="0">
                          <a:effectLst/>
                        </a:rPr>
                        <a:t>Family and relationships (2 lessons) Health and wellbeing (5 lessons)</a:t>
                      </a: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endParaRPr lang="en-GB" sz="1400">
                        <a:effectLst/>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r>
                        <a:rPr lang="en-GB" sz="1400" dirty="0">
                          <a:effectLst/>
                        </a:rPr>
                        <a:t>Health and wellbeing (2 lessons) Safety and the changing body (3 lessons)</a:t>
                      </a: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r>
                        <a:rPr lang="en-GB" sz="1400">
                          <a:effectLst/>
                        </a:rPr>
                        <a:t>Safety and the changing body (5 lessons) Citizenship (1 lessons)</a:t>
                      </a: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endParaRPr lang="en-GB" sz="1400">
                        <a:effectLst/>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r>
                        <a:rPr lang="en-GB" sz="1400">
                          <a:effectLst/>
                        </a:rPr>
                        <a:t>Citizenship (6 lessons)</a:t>
                      </a: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r>
                        <a:rPr lang="en-GB" sz="1400" dirty="0">
                          <a:effectLst/>
                        </a:rPr>
                        <a:t>Economic wellbeing (6 lessons) Transition (1 lesson)</a:t>
                      </a:r>
                    </a:p>
                  </a:txBody>
                  <a:tcPr marL="22247" marR="22247" marT="0" marB="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3238668"/>
                  </a:ext>
                </a:extLst>
              </a:tr>
            </a:tbl>
          </a:graphicData>
        </a:graphic>
      </p:graphicFrame>
    </p:spTree>
    <p:extLst>
      <p:ext uri="{BB962C8B-B14F-4D97-AF65-F5344CB8AC3E}">
        <p14:creationId xmlns:p14="http://schemas.microsoft.com/office/powerpoint/2010/main" val="3153680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6FDF71-7528-46FD-8DB4-80234E0A93B2}"/>
              </a:ext>
            </a:extLst>
          </p:cNvPr>
          <p:cNvPicPr/>
          <p:nvPr/>
        </p:nvPicPr>
        <p:blipFill rotWithShape="1">
          <a:blip r:embed="rId2" cstate="print">
            <a:extLst>
              <a:ext uri="{28A0092B-C50C-407E-A947-70E740481C1C}">
                <a14:useLocalDpi xmlns:a14="http://schemas.microsoft.com/office/drawing/2010/main"/>
              </a:ext>
            </a:extLst>
          </a:blip>
          <a:srcRect/>
          <a:stretch/>
        </p:blipFill>
        <p:spPr>
          <a:xfrm>
            <a:off x="10458451" y="104775"/>
            <a:ext cx="1562100" cy="1609725"/>
          </a:xfrm>
          <a:prstGeom prst="rect">
            <a:avLst/>
          </a:prstGeom>
        </p:spPr>
      </p:pic>
      <p:sp>
        <p:nvSpPr>
          <p:cNvPr id="4" name="TextBox 3">
            <a:extLst>
              <a:ext uri="{FF2B5EF4-FFF2-40B4-BE49-F238E27FC236}">
                <a16:creationId xmlns:a16="http://schemas.microsoft.com/office/drawing/2014/main" id="{1C9AA510-FF9A-4073-9B05-DFA9D8A6F2D3}"/>
              </a:ext>
            </a:extLst>
          </p:cNvPr>
          <p:cNvSpPr txBox="1"/>
          <p:nvPr/>
        </p:nvSpPr>
        <p:spPr>
          <a:xfrm>
            <a:off x="-1" y="284085"/>
            <a:ext cx="4624252" cy="461665"/>
          </a:xfrm>
          <a:prstGeom prst="rect">
            <a:avLst/>
          </a:prstGeom>
          <a:solidFill>
            <a:srgbClr val="A50021"/>
          </a:solidFill>
        </p:spPr>
        <p:txBody>
          <a:bodyPr wrap="square" rtlCol="0">
            <a:spAutoFit/>
          </a:bodyPr>
          <a:lstStyle/>
          <a:p>
            <a:r>
              <a:rPr lang="en-GB" sz="2400" b="1" dirty="0">
                <a:solidFill>
                  <a:schemeClr val="bg1"/>
                </a:solidFill>
                <a:latin typeface="Century Gothic" panose="020B0502020202020204" pitchFamily="34" charset="0"/>
              </a:rPr>
              <a:t>Years Topics At A Glance</a:t>
            </a:r>
          </a:p>
        </p:txBody>
      </p:sp>
      <p:graphicFrame>
        <p:nvGraphicFramePr>
          <p:cNvPr id="3" name="Table 2"/>
          <p:cNvGraphicFramePr>
            <a:graphicFrameLocks noGrp="1"/>
          </p:cNvGraphicFramePr>
          <p:nvPr>
            <p:extLst>
              <p:ext uri="{D42A27DB-BD31-4B8C-83A1-F6EECF244321}">
                <p14:modId xmlns:p14="http://schemas.microsoft.com/office/powerpoint/2010/main" val="3480255586"/>
              </p:ext>
            </p:extLst>
          </p:nvPr>
        </p:nvGraphicFramePr>
        <p:xfrm>
          <a:off x="420188" y="6988965"/>
          <a:ext cx="10515600" cy="3494287"/>
        </p:xfrm>
        <a:graphic>
          <a:graphicData uri="http://schemas.openxmlformats.org/drawingml/2006/table">
            <a:tbl>
              <a:tblPr/>
              <a:tblGrid>
                <a:gridCol w="548769">
                  <a:extLst>
                    <a:ext uri="{9D8B030D-6E8A-4147-A177-3AD203B41FA5}">
                      <a16:colId xmlns:a16="http://schemas.microsoft.com/office/drawing/2014/main" val="1189115241"/>
                    </a:ext>
                  </a:extLst>
                </a:gridCol>
                <a:gridCol w="1097538">
                  <a:extLst>
                    <a:ext uri="{9D8B030D-6E8A-4147-A177-3AD203B41FA5}">
                      <a16:colId xmlns:a16="http://schemas.microsoft.com/office/drawing/2014/main" val="3229651207"/>
                    </a:ext>
                  </a:extLst>
                </a:gridCol>
                <a:gridCol w="1327428">
                  <a:extLst>
                    <a:ext uri="{9D8B030D-6E8A-4147-A177-3AD203B41FA5}">
                      <a16:colId xmlns:a16="http://schemas.microsoft.com/office/drawing/2014/main" val="678940379"/>
                    </a:ext>
                  </a:extLst>
                </a:gridCol>
                <a:gridCol w="1327428">
                  <a:extLst>
                    <a:ext uri="{9D8B030D-6E8A-4147-A177-3AD203B41FA5}">
                      <a16:colId xmlns:a16="http://schemas.microsoft.com/office/drawing/2014/main" val="2014540861"/>
                    </a:ext>
                  </a:extLst>
                </a:gridCol>
                <a:gridCol w="326295">
                  <a:extLst>
                    <a:ext uri="{9D8B030D-6E8A-4147-A177-3AD203B41FA5}">
                      <a16:colId xmlns:a16="http://schemas.microsoft.com/office/drawing/2014/main" val="1257136533"/>
                    </a:ext>
                  </a:extLst>
                </a:gridCol>
                <a:gridCol w="1342259">
                  <a:extLst>
                    <a:ext uri="{9D8B030D-6E8A-4147-A177-3AD203B41FA5}">
                      <a16:colId xmlns:a16="http://schemas.microsoft.com/office/drawing/2014/main" val="4223150845"/>
                    </a:ext>
                  </a:extLst>
                </a:gridCol>
                <a:gridCol w="1386754">
                  <a:extLst>
                    <a:ext uri="{9D8B030D-6E8A-4147-A177-3AD203B41FA5}">
                      <a16:colId xmlns:a16="http://schemas.microsoft.com/office/drawing/2014/main" val="2109761922"/>
                    </a:ext>
                  </a:extLst>
                </a:gridCol>
                <a:gridCol w="326295">
                  <a:extLst>
                    <a:ext uri="{9D8B030D-6E8A-4147-A177-3AD203B41FA5}">
                      <a16:colId xmlns:a16="http://schemas.microsoft.com/office/drawing/2014/main" val="62747358"/>
                    </a:ext>
                  </a:extLst>
                </a:gridCol>
                <a:gridCol w="1386754">
                  <a:extLst>
                    <a:ext uri="{9D8B030D-6E8A-4147-A177-3AD203B41FA5}">
                      <a16:colId xmlns:a16="http://schemas.microsoft.com/office/drawing/2014/main" val="3691467329"/>
                    </a:ext>
                  </a:extLst>
                </a:gridCol>
                <a:gridCol w="1446080">
                  <a:extLst>
                    <a:ext uri="{9D8B030D-6E8A-4147-A177-3AD203B41FA5}">
                      <a16:colId xmlns:a16="http://schemas.microsoft.com/office/drawing/2014/main" val="4232293900"/>
                    </a:ext>
                  </a:extLst>
                </a:gridCol>
              </a:tblGrid>
              <a:tr h="705058">
                <a:tc>
                  <a:txBody>
                    <a:bodyPr/>
                    <a:lstStyle/>
                    <a:p>
                      <a:pPr rtl="0" fontAlgn="t"/>
                      <a:r>
                        <a:rPr lang="en-GB" sz="1100" b="1">
                          <a:effectLst/>
                          <a:latin typeface="Century Gothic" panose="020B0502020202020204" pitchFamily="34" charset="0"/>
                        </a:rPr>
                        <a:t>Year 3</a:t>
                      </a:r>
                    </a:p>
                  </a:txBody>
                  <a:tcPr marL="22247" marR="22247" marT="0" marB="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en-GB" sz="1400" b="1" dirty="0">
                          <a:effectLst/>
                          <a:latin typeface="Century Gothic" panose="020B0502020202020204" pitchFamily="34" charset="0"/>
                        </a:rPr>
                        <a:t>Science</a:t>
                      </a: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GB" sz="1400" b="1" dirty="0">
                          <a:effectLst/>
                          <a:latin typeface="Century Gothic" panose="020B0502020202020204" pitchFamily="34" charset="0"/>
                        </a:rPr>
                        <a:t>Movement and nutrition</a:t>
                      </a:r>
                    </a:p>
                  </a:txBody>
                  <a:tcPr marL="22247" marR="22247"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GB" sz="1400" b="1" dirty="0">
                          <a:effectLst/>
                          <a:latin typeface="Century Gothic" panose="020B0502020202020204" pitchFamily="34" charset="0"/>
                        </a:rPr>
                        <a:t>Forces and magnets</a:t>
                      </a:r>
                    </a:p>
                  </a:txBody>
                  <a:tcPr marL="22247" marR="22247"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endParaRPr lang="en-GB" sz="1400" dirty="0">
                        <a:effectLst/>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GB" sz="1400" b="1" dirty="0">
                          <a:effectLst/>
                          <a:latin typeface="Century Gothic" panose="020B0502020202020204" pitchFamily="34" charset="0"/>
                        </a:rPr>
                        <a:t>Rocks and soils</a:t>
                      </a:r>
                    </a:p>
                  </a:txBody>
                  <a:tcPr marL="22247" marR="22247"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GB" sz="1400" b="1" dirty="0">
                          <a:effectLst/>
                          <a:latin typeface="Century Gothic" panose="020B0502020202020204" pitchFamily="34" charset="0"/>
                        </a:rPr>
                        <a:t>Light and shadows</a:t>
                      </a:r>
                    </a:p>
                  </a:txBody>
                  <a:tcPr marL="22247" marR="22247"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endParaRPr lang="en-GB" sz="1400">
                        <a:effectLst/>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GB" sz="1400" b="1" dirty="0">
                          <a:effectLst/>
                          <a:latin typeface="Century Gothic" panose="020B0502020202020204" pitchFamily="34" charset="0"/>
                        </a:rPr>
                        <a:t>Plant reproduction</a:t>
                      </a:r>
                    </a:p>
                  </a:txBody>
                  <a:tcPr marL="22247" marR="22247"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GB" sz="1400" b="1" i="1">
                          <a:effectLst/>
                          <a:latin typeface="Century Gothic" panose="020B0502020202020204" pitchFamily="34" charset="0"/>
                        </a:rPr>
                        <a:t>Title TBC</a:t>
                      </a:r>
                    </a:p>
                  </a:txBody>
                  <a:tcPr marL="22247" marR="22247"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57769378"/>
                  </a:ext>
                </a:extLst>
              </a:tr>
              <a:tr h="1035554">
                <a:tc>
                  <a:txBody>
                    <a:bodyPr/>
                    <a:lstStyle/>
                    <a:p>
                      <a:pPr rtl="0" fontAlgn="b"/>
                      <a:endParaRPr lang="en-GB" sz="1400">
                        <a:effectLst/>
                      </a:endParaRPr>
                    </a:p>
                  </a:txBody>
                  <a:tcPr marL="22247" marR="22247"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en-GB" sz="900" b="1" i="0">
                          <a:solidFill>
                            <a:srgbClr val="FFC000"/>
                          </a:solidFill>
                          <a:effectLst/>
                          <a:latin typeface="Century Gothic" panose="020B0502020202020204" pitchFamily="34" charset="0"/>
                        </a:rPr>
                        <a:t>Art &amp; Design</a:t>
                      </a:r>
                      <a:r>
                        <a:rPr lang="en-GB" sz="900" b="0" i="0">
                          <a:solidFill>
                            <a:srgbClr val="000000"/>
                          </a:solidFill>
                          <a:effectLst/>
                          <a:latin typeface="Century Gothic" panose="020B0502020202020204" pitchFamily="34" charset="0"/>
                        </a:rPr>
                        <a:t> / </a:t>
                      </a:r>
                      <a:r>
                        <a:rPr lang="en-GB" sz="900" b="1" i="0">
                          <a:solidFill>
                            <a:srgbClr val="548135"/>
                          </a:solidFill>
                          <a:effectLst/>
                          <a:latin typeface="Century Gothic" panose="020B0502020202020204" pitchFamily="34" charset="0"/>
                        </a:rPr>
                        <a:t>Design Technology</a:t>
                      </a:r>
                      <a:endParaRPr lang="en-GB" sz="1400" b="0">
                        <a:effectLst/>
                        <a:latin typeface="Century Gothic" panose="020B0502020202020204" pitchFamily="34" charset="0"/>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t"/>
                      <a:r>
                        <a:rPr lang="en-GB" sz="900" b="1" i="0" dirty="0">
                          <a:solidFill>
                            <a:srgbClr val="000000"/>
                          </a:solidFill>
                          <a:effectLst/>
                          <a:latin typeface="Century Gothic" panose="020B0502020202020204" pitchFamily="34" charset="0"/>
                        </a:rPr>
                        <a:t>Unit 1: Drawing: Growing Artists </a:t>
                      </a:r>
                      <a:r>
                        <a:rPr lang="en-GB" sz="900" b="0" i="0" dirty="0">
                          <a:solidFill>
                            <a:srgbClr val="000000"/>
                          </a:solidFill>
                          <a:effectLst/>
                          <a:latin typeface="Century Gothic" panose="020B0502020202020204" pitchFamily="34" charset="0"/>
                        </a:rPr>
                        <a:t>(4 lessons) </a:t>
                      </a:r>
                      <a:r>
                        <a:rPr lang="en-GB" sz="900" b="1" i="0" dirty="0">
                          <a:solidFill>
                            <a:srgbClr val="000000"/>
                          </a:solidFill>
                          <a:effectLst/>
                          <a:latin typeface="Century Gothic" panose="020B0502020202020204" pitchFamily="34" charset="0"/>
                        </a:rPr>
                        <a:t>Unit 4: Painting &amp; MM: Prehistoric painting</a:t>
                      </a:r>
                      <a:r>
                        <a:rPr lang="en-GB" sz="900" b="0" i="0" dirty="0">
                          <a:solidFill>
                            <a:srgbClr val="000000"/>
                          </a:solidFill>
                          <a:effectLst/>
                          <a:latin typeface="Century Gothic" panose="020B0502020202020204" pitchFamily="34" charset="0"/>
                        </a:rPr>
                        <a:t> (4 lessons)</a:t>
                      </a:r>
                      <a:endParaRPr lang="en-GB" sz="1400" b="0" dirty="0">
                        <a:effectLst/>
                        <a:latin typeface="Century Gothic" panose="020B0502020202020204" pitchFamily="34" charset="0"/>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2CB"/>
                    </a:solidFill>
                  </a:tcPr>
                </a:tc>
                <a:tc>
                  <a:txBody>
                    <a:bodyPr/>
                    <a:lstStyle/>
                    <a:p>
                      <a:pPr algn="ctr" rtl="0" fontAlgn="t"/>
                      <a:r>
                        <a:rPr lang="en-GB" sz="900" b="1" i="0" dirty="0">
                          <a:solidFill>
                            <a:srgbClr val="000000"/>
                          </a:solidFill>
                          <a:effectLst/>
                          <a:latin typeface="Century Gothic" panose="020B0502020202020204" pitchFamily="34" charset="0"/>
                        </a:rPr>
                        <a:t>Unit 2: Structures: Constructing a castle</a:t>
                      </a:r>
                      <a:r>
                        <a:rPr lang="en-GB" sz="900" b="0" i="0" dirty="0">
                          <a:solidFill>
                            <a:srgbClr val="000000"/>
                          </a:solidFill>
                          <a:effectLst/>
                          <a:latin typeface="Century Gothic" panose="020B0502020202020204" pitchFamily="34" charset="0"/>
                        </a:rPr>
                        <a:t> (3 lessons) </a:t>
                      </a:r>
                      <a:r>
                        <a:rPr lang="en-GB" sz="900" b="1" i="0" dirty="0">
                          <a:solidFill>
                            <a:srgbClr val="000000"/>
                          </a:solidFill>
                          <a:effectLst/>
                          <a:latin typeface="Century Gothic" panose="020B0502020202020204" pitchFamily="34" charset="0"/>
                        </a:rPr>
                        <a:t>Unit 3: Cooking and nutrition: Eating seasonall</a:t>
                      </a:r>
                      <a:r>
                        <a:rPr lang="en-GB" sz="900" b="0" i="0" dirty="0">
                          <a:solidFill>
                            <a:srgbClr val="000000"/>
                          </a:solidFill>
                          <a:effectLst/>
                          <a:latin typeface="Century Gothic" panose="020B0502020202020204" pitchFamily="34" charset="0"/>
                        </a:rPr>
                        <a:t>y (4 lessons)</a:t>
                      </a:r>
                      <a:endParaRPr lang="en-GB" sz="1400" b="0" dirty="0">
                        <a:effectLst/>
                        <a:latin typeface="Century Gothic" panose="020B0502020202020204" pitchFamily="34" charset="0"/>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rtl="0" fontAlgn="t"/>
                      <a:endParaRPr lang="en-GB" sz="1400">
                        <a:effectLst/>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t"/>
                      <a:r>
                        <a:rPr lang="en-GB" sz="900" b="1" i="0" dirty="0">
                          <a:solidFill>
                            <a:srgbClr val="000000"/>
                          </a:solidFill>
                          <a:effectLst/>
                          <a:latin typeface="Century Gothic" panose="020B0502020202020204" pitchFamily="34" charset="0"/>
                        </a:rPr>
                        <a:t>Unit 3: Sculpture &amp; 3D: Abstract shape and space</a:t>
                      </a:r>
                      <a:r>
                        <a:rPr lang="en-GB" sz="900" b="0" i="0" dirty="0">
                          <a:solidFill>
                            <a:srgbClr val="000000"/>
                          </a:solidFill>
                          <a:effectLst/>
                          <a:latin typeface="Century Gothic" panose="020B0502020202020204" pitchFamily="34" charset="0"/>
                        </a:rPr>
                        <a:t> (5 lessons)</a:t>
                      </a:r>
                      <a:endParaRPr lang="en-GB" sz="1400" b="0" dirty="0">
                        <a:effectLst/>
                        <a:latin typeface="Century Gothic" panose="020B0502020202020204" pitchFamily="34" charset="0"/>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2CB"/>
                    </a:solidFill>
                  </a:tcPr>
                </a:tc>
                <a:tc>
                  <a:txBody>
                    <a:bodyPr/>
                    <a:lstStyle/>
                    <a:p>
                      <a:pPr algn="ctr" rtl="0" fontAlgn="t"/>
                      <a:r>
                        <a:rPr lang="en-GB" sz="900" b="1" i="0" dirty="0">
                          <a:solidFill>
                            <a:srgbClr val="000000"/>
                          </a:solidFill>
                          <a:effectLst/>
                          <a:latin typeface="Century Gothic" panose="020B0502020202020204" pitchFamily="34" charset="0"/>
                        </a:rPr>
                        <a:t>Unit 4: Electronic charm</a:t>
                      </a:r>
                      <a:r>
                        <a:rPr lang="en-GB" sz="900" b="0" i="0" dirty="0">
                          <a:solidFill>
                            <a:srgbClr val="000000"/>
                          </a:solidFill>
                          <a:effectLst/>
                          <a:latin typeface="Century Gothic" panose="020B0502020202020204" pitchFamily="34" charset="0"/>
                        </a:rPr>
                        <a:t> (4 lessons)</a:t>
                      </a:r>
                      <a:endParaRPr lang="en-GB" sz="1400" b="0" dirty="0">
                        <a:effectLst/>
                        <a:latin typeface="Century Gothic" panose="020B0502020202020204" pitchFamily="34" charset="0"/>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tc>
                  <a:txBody>
                    <a:bodyPr/>
                    <a:lstStyle/>
                    <a:p>
                      <a:pPr rtl="0" fontAlgn="t"/>
                      <a:endParaRPr lang="en-GB" sz="1400">
                        <a:effectLst/>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t"/>
                      <a:r>
                        <a:rPr lang="en-GB" sz="900" b="1" i="0" dirty="0">
                          <a:solidFill>
                            <a:srgbClr val="000000"/>
                          </a:solidFill>
                          <a:effectLst/>
                          <a:latin typeface="Century Gothic" panose="020B0502020202020204" pitchFamily="34" charset="0"/>
                        </a:rPr>
                        <a:t>Unit 2: Craft and design: Ancient Egyptian scroll</a:t>
                      </a:r>
                      <a:r>
                        <a:rPr lang="en-GB" sz="900" b="0" i="0" dirty="0">
                          <a:solidFill>
                            <a:srgbClr val="000000"/>
                          </a:solidFill>
                          <a:effectLst/>
                          <a:latin typeface="Century Gothic" panose="020B0502020202020204" pitchFamily="34" charset="0"/>
                        </a:rPr>
                        <a:t>s (5 lessons)</a:t>
                      </a:r>
                      <a:endParaRPr lang="en-GB" sz="1400" b="0" dirty="0">
                        <a:effectLst/>
                        <a:latin typeface="Century Gothic" panose="020B0502020202020204" pitchFamily="34" charset="0"/>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2CB"/>
                    </a:solidFill>
                  </a:tcPr>
                </a:tc>
                <a:tc>
                  <a:txBody>
                    <a:bodyPr/>
                    <a:lstStyle/>
                    <a:p>
                      <a:pPr algn="ctr" rtl="0" fontAlgn="t"/>
                      <a:r>
                        <a:rPr lang="en-GB" sz="900" b="1" i="0" dirty="0">
                          <a:solidFill>
                            <a:srgbClr val="000000"/>
                          </a:solidFill>
                          <a:effectLst/>
                          <a:latin typeface="Century Gothic" panose="020B0502020202020204" pitchFamily="34" charset="0"/>
                        </a:rPr>
                        <a:t>Unit 1: Textiles: Cushions or Egyptian collars</a:t>
                      </a:r>
                      <a:r>
                        <a:rPr lang="en-GB" sz="900" b="0" i="0" dirty="0">
                          <a:solidFill>
                            <a:srgbClr val="000000"/>
                          </a:solidFill>
                          <a:effectLst/>
                          <a:latin typeface="Century Gothic" panose="020B0502020202020204" pitchFamily="34" charset="0"/>
                        </a:rPr>
                        <a:t> (4 lessons) </a:t>
                      </a:r>
                      <a:r>
                        <a:rPr lang="en-GB" sz="900" b="1" i="0" dirty="0">
                          <a:solidFill>
                            <a:srgbClr val="000000"/>
                          </a:solidFill>
                          <a:effectLst/>
                          <a:latin typeface="Century Gothic" panose="020B0502020202020204" pitchFamily="34" charset="0"/>
                        </a:rPr>
                        <a:t>Unit 5: Mechanical systems: Pneumatic toys</a:t>
                      </a:r>
                      <a:r>
                        <a:rPr lang="en-GB" sz="900" b="0" i="0" dirty="0">
                          <a:solidFill>
                            <a:srgbClr val="000000"/>
                          </a:solidFill>
                          <a:effectLst/>
                          <a:latin typeface="Century Gothic" panose="020B0502020202020204" pitchFamily="34" charset="0"/>
                        </a:rPr>
                        <a:t> (3 lessons)</a:t>
                      </a:r>
                      <a:endParaRPr lang="en-GB" sz="1400" b="0" dirty="0">
                        <a:effectLst/>
                        <a:latin typeface="Century Gothic" panose="020B0502020202020204" pitchFamily="34" charset="0"/>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2EFD9"/>
                    </a:solidFill>
                  </a:tcPr>
                </a:tc>
                <a:extLst>
                  <a:ext uri="{0D108BD9-81ED-4DB2-BD59-A6C34878D82A}">
                    <a16:rowId xmlns:a16="http://schemas.microsoft.com/office/drawing/2014/main" val="1948464862"/>
                  </a:ext>
                </a:extLst>
              </a:tr>
              <a:tr h="522072">
                <a:tc>
                  <a:txBody>
                    <a:bodyPr/>
                    <a:lstStyle/>
                    <a:p>
                      <a:pPr rtl="0" fontAlgn="t"/>
                      <a:endParaRPr lang="en-GB" sz="1100" b="1">
                        <a:effectLst/>
                        <a:latin typeface="Century Gothic" panose="020B0502020202020204" pitchFamily="34" charset="0"/>
                      </a:endParaRPr>
                    </a:p>
                  </a:txBody>
                  <a:tcPr marL="22247" marR="22247" marT="0" marB="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en-GB" sz="900" b="1" i="0">
                          <a:solidFill>
                            <a:srgbClr val="FF66CC"/>
                          </a:solidFill>
                          <a:effectLst/>
                          <a:latin typeface="Century Gothic" panose="020B0502020202020204" pitchFamily="34" charset="0"/>
                        </a:rPr>
                        <a:t>History</a:t>
                      </a:r>
                      <a:r>
                        <a:rPr lang="en-GB" sz="900" b="0" i="0">
                          <a:solidFill>
                            <a:srgbClr val="000000"/>
                          </a:solidFill>
                          <a:effectLst/>
                          <a:latin typeface="Century Gothic" panose="020B0502020202020204" pitchFamily="34" charset="0"/>
                        </a:rPr>
                        <a:t> / </a:t>
                      </a:r>
                      <a:r>
                        <a:rPr lang="en-GB" sz="900" b="1" i="0">
                          <a:solidFill>
                            <a:srgbClr val="4472C4"/>
                          </a:solidFill>
                          <a:effectLst/>
                          <a:latin typeface="Century Gothic" panose="020B0502020202020204" pitchFamily="34" charset="0"/>
                        </a:rPr>
                        <a:t>Geography</a:t>
                      </a:r>
                      <a:endParaRPr lang="en-GB" sz="1400" b="0">
                        <a:effectLst/>
                        <a:latin typeface="Century Gothic" panose="020B0502020202020204" pitchFamily="34" charset="0"/>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t"/>
                      <a:r>
                        <a:rPr lang="en-GB" sz="900" b="1" i="0" dirty="0">
                          <a:solidFill>
                            <a:srgbClr val="000000"/>
                          </a:solidFill>
                          <a:effectLst/>
                          <a:latin typeface="Century Gothic" panose="020B0502020202020204" pitchFamily="34" charset="0"/>
                        </a:rPr>
                        <a:t>British History 1: Would you prefer to live in the Stone Age, Iron Age, Bronze Age?</a:t>
                      </a:r>
                      <a:r>
                        <a:rPr lang="en-GB" sz="900" b="0" i="0" dirty="0">
                          <a:solidFill>
                            <a:srgbClr val="000000"/>
                          </a:solidFill>
                          <a:effectLst/>
                          <a:latin typeface="Century Gothic" panose="020B0502020202020204" pitchFamily="34" charset="0"/>
                        </a:rPr>
                        <a:t> (6 lessons)</a:t>
                      </a:r>
                      <a:endParaRPr lang="en-GB" sz="1400" b="0" dirty="0">
                        <a:effectLst/>
                        <a:latin typeface="Century Gothic" panose="020B0502020202020204" pitchFamily="34" charset="0"/>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CCFF"/>
                    </a:solidFill>
                  </a:tcPr>
                </a:tc>
                <a:tc>
                  <a:txBody>
                    <a:bodyPr/>
                    <a:lstStyle/>
                    <a:p>
                      <a:pPr algn="ctr" rtl="0" fontAlgn="t"/>
                      <a:r>
                        <a:rPr lang="en-GB" sz="900" b="1" i="0" dirty="0">
                          <a:solidFill>
                            <a:srgbClr val="000000"/>
                          </a:solidFill>
                          <a:effectLst/>
                          <a:latin typeface="Century Gothic" panose="020B0502020202020204" pitchFamily="34" charset="0"/>
                        </a:rPr>
                        <a:t>Why do people live near volcanoes? </a:t>
                      </a:r>
                      <a:r>
                        <a:rPr lang="en-GB" sz="900" b="0" i="0" dirty="0">
                          <a:solidFill>
                            <a:srgbClr val="000000"/>
                          </a:solidFill>
                          <a:effectLst/>
                          <a:latin typeface="Century Gothic" panose="020B0502020202020204" pitchFamily="34" charset="0"/>
                        </a:rPr>
                        <a:t>(6 lessons)</a:t>
                      </a:r>
                      <a:endParaRPr lang="en-GB" sz="1400" b="0" dirty="0">
                        <a:effectLst/>
                        <a:latin typeface="Century Gothic" panose="020B0502020202020204" pitchFamily="34" charset="0"/>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4C6E7"/>
                    </a:solidFill>
                  </a:tcPr>
                </a:tc>
                <a:tc>
                  <a:txBody>
                    <a:bodyPr/>
                    <a:lstStyle/>
                    <a:p>
                      <a:pPr rtl="0" fontAlgn="t"/>
                      <a:endParaRPr lang="en-GB" sz="1400">
                        <a:effectLst/>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t"/>
                      <a:r>
                        <a:rPr lang="en-GB" sz="900" b="1" i="0" dirty="0">
                          <a:solidFill>
                            <a:srgbClr val="000000"/>
                          </a:solidFill>
                          <a:effectLst/>
                          <a:latin typeface="Century Gothic" panose="020B0502020202020204" pitchFamily="34" charset="0"/>
                        </a:rPr>
                        <a:t>British History 2: Why did the Romans settle in Britain?</a:t>
                      </a:r>
                      <a:r>
                        <a:rPr lang="en-GB" sz="900" b="0" i="0" dirty="0">
                          <a:solidFill>
                            <a:srgbClr val="000000"/>
                          </a:solidFill>
                          <a:effectLst/>
                          <a:latin typeface="Century Gothic" panose="020B0502020202020204" pitchFamily="34" charset="0"/>
                        </a:rPr>
                        <a:t> (6 lessons)</a:t>
                      </a:r>
                      <a:endParaRPr lang="en-GB" sz="1400" b="0" dirty="0">
                        <a:effectLst/>
                        <a:latin typeface="Century Gothic" panose="020B0502020202020204" pitchFamily="34" charset="0"/>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CCFF"/>
                    </a:solidFill>
                  </a:tcPr>
                </a:tc>
                <a:tc>
                  <a:txBody>
                    <a:bodyPr/>
                    <a:lstStyle/>
                    <a:p>
                      <a:pPr algn="ctr" rtl="0" fontAlgn="t"/>
                      <a:r>
                        <a:rPr lang="en-GB" sz="900" b="1" i="0" dirty="0">
                          <a:solidFill>
                            <a:srgbClr val="000000"/>
                          </a:solidFill>
                          <a:effectLst/>
                          <a:latin typeface="Century Gothic" panose="020B0502020202020204" pitchFamily="34" charset="0"/>
                        </a:rPr>
                        <a:t>Who lives in Antarctica?</a:t>
                      </a:r>
                      <a:r>
                        <a:rPr lang="en-GB" sz="900" b="0" i="0" dirty="0">
                          <a:solidFill>
                            <a:srgbClr val="000000"/>
                          </a:solidFill>
                          <a:effectLst/>
                          <a:latin typeface="Century Gothic" panose="020B0502020202020204" pitchFamily="34" charset="0"/>
                        </a:rPr>
                        <a:t> (6 lessons)</a:t>
                      </a:r>
                      <a:endParaRPr lang="en-GB" sz="1400" b="0" dirty="0">
                        <a:effectLst/>
                        <a:latin typeface="Century Gothic" panose="020B0502020202020204" pitchFamily="34" charset="0"/>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4C6E7"/>
                    </a:solidFill>
                  </a:tcPr>
                </a:tc>
                <a:tc>
                  <a:txBody>
                    <a:bodyPr/>
                    <a:lstStyle/>
                    <a:p>
                      <a:pPr rtl="0" fontAlgn="t"/>
                      <a:endParaRPr lang="en-GB" sz="1400">
                        <a:effectLst/>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t"/>
                      <a:r>
                        <a:rPr lang="en-GB" sz="900" b="1" i="0" dirty="0">
                          <a:solidFill>
                            <a:srgbClr val="000000"/>
                          </a:solidFill>
                          <a:effectLst/>
                          <a:latin typeface="Century Gothic" panose="020B0502020202020204" pitchFamily="34" charset="0"/>
                        </a:rPr>
                        <a:t>What did the Ancient Egyptians believe?</a:t>
                      </a:r>
                      <a:r>
                        <a:rPr lang="en-GB" sz="900" b="0" i="0" dirty="0">
                          <a:solidFill>
                            <a:srgbClr val="000000"/>
                          </a:solidFill>
                          <a:effectLst/>
                          <a:latin typeface="Century Gothic" panose="020B0502020202020204" pitchFamily="34" charset="0"/>
                        </a:rPr>
                        <a:t> (6 lessons)</a:t>
                      </a:r>
                      <a:endParaRPr lang="en-GB" sz="1400" b="0" dirty="0">
                        <a:effectLst/>
                        <a:latin typeface="Century Gothic" panose="020B0502020202020204" pitchFamily="34" charset="0"/>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CCFF"/>
                    </a:solidFill>
                  </a:tcPr>
                </a:tc>
                <a:tc>
                  <a:txBody>
                    <a:bodyPr/>
                    <a:lstStyle/>
                    <a:p>
                      <a:pPr algn="ctr" rtl="0" fontAlgn="t"/>
                      <a:r>
                        <a:rPr lang="en-GB" sz="900" b="1" i="0" dirty="0">
                          <a:solidFill>
                            <a:srgbClr val="000000"/>
                          </a:solidFill>
                          <a:effectLst/>
                          <a:latin typeface="Century Gothic" panose="020B0502020202020204" pitchFamily="34" charset="0"/>
                        </a:rPr>
                        <a:t>Are all settlements the same?</a:t>
                      </a:r>
                      <a:r>
                        <a:rPr lang="en-GB" sz="900" b="0" i="0" dirty="0">
                          <a:solidFill>
                            <a:srgbClr val="000000"/>
                          </a:solidFill>
                          <a:effectLst/>
                          <a:latin typeface="Century Gothic" panose="020B0502020202020204" pitchFamily="34" charset="0"/>
                        </a:rPr>
                        <a:t> (6 lessons)</a:t>
                      </a:r>
                      <a:endParaRPr lang="en-GB" sz="1400" b="0" dirty="0">
                        <a:effectLst/>
                        <a:latin typeface="Century Gothic" panose="020B0502020202020204" pitchFamily="34" charset="0"/>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4C6E7"/>
                    </a:solidFill>
                  </a:tcPr>
                </a:tc>
                <a:extLst>
                  <a:ext uri="{0D108BD9-81ED-4DB2-BD59-A6C34878D82A}">
                    <a16:rowId xmlns:a16="http://schemas.microsoft.com/office/drawing/2014/main" val="2296277692"/>
                  </a:ext>
                </a:extLst>
              </a:tr>
              <a:tr h="1067875">
                <a:tc>
                  <a:txBody>
                    <a:bodyPr/>
                    <a:lstStyle/>
                    <a:p>
                      <a:pPr rtl="0" fontAlgn="t"/>
                      <a:endParaRPr lang="en-GB" sz="1100" b="1">
                        <a:effectLst/>
                        <a:latin typeface="Century Gothic" panose="020B0502020202020204" pitchFamily="34" charset="0"/>
                      </a:endParaRPr>
                    </a:p>
                  </a:txBody>
                  <a:tcPr marL="22247" marR="22247" marT="0" marB="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r>
                        <a:rPr lang="en-GB" sz="1400" b="0">
                          <a:effectLst/>
                          <a:latin typeface="Century Gothic" panose="020B0502020202020204" pitchFamily="34" charset="0"/>
                        </a:rPr>
                        <a:t>PSHCE/RSE</a:t>
                      </a: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r>
                        <a:rPr lang="en-GB" sz="1400">
                          <a:effectLst/>
                        </a:rPr>
                        <a:t>Introductory lesson (1 lesson) Family and relationships (6 lessons)</a:t>
                      </a: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r>
                        <a:rPr lang="en-GB" sz="1400" dirty="0">
                          <a:effectLst/>
                        </a:rPr>
                        <a:t>Family and relationships (2 lessons) Health and wellbeing (5 lessons)</a:t>
                      </a: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endParaRPr lang="en-GB" sz="1400">
                        <a:effectLst/>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r>
                        <a:rPr lang="en-GB" sz="1400" dirty="0">
                          <a:effectLst/>
                        </a:rPr>
                        <a:t>Health and wellbeing (2 lessons) Safety and the changing body (3 lessons)</a:t>
                      </a: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r>
                        <a:rPr lang="en-GB" sz="1400">
                          <a:effectLst/>
                        </a:rPr>
                        <a:t>Safety and the changing body (5 lessons) Citizenship (1 lessons)</a:t>
                      </a: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endParaRPr lang="en-GB" sz="1400">
                        <a:effectLst/>
                      </a:endParaRP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r>
                        <a:rPr lang="en-GB" sz="1400">
                          <a:effectLst/>
                        </a:rPr>
                        <a:t>Citizenship (6 lessons)</a:t>
                      </a:r>
                    </a:p>
                  </a:txBody>
                  <a:tcPr marL="22247" marR="22247"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r>
                        <a:rPr lang="en-GB" sz="1400" dirty="0">
                          <a:effectLst/>
                        </a:rPr>
                        <a:t>Economic wellbeing (6 lessons) Transition (1 lesson)</a:t>
                      </a:r>
                    </a:p>
                  </a:txBody>
                  <a:tcPr marL="22247" marR="22247" marT="0" marB="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3238668"/>
                  </a:ext>
                </a:extLst>
              </a:tr>
            </a:tbl>
          </a:graphicData>
        </a:graphic>
      </p:graphicFrame>
      <p:sp>
        <p:nvSpPr>
          <p:cNvPr id="5" name="Rectangle 4"/>
          <p:cNvSpPr/>
          <p:nvPr/>
        </p:nvSpPr>
        <p:spPr>
          <a:xfrm>
            <a:off x="627797" y="1201003"/>
            <a:ext cx="9830654" cy="3293209"/>
          </a:xfrm>
          <a:prstGeom prst="rect">
            <a:avLst/>
          </a:prstGeom>
        </p:spPr>
        <p:txBody>
          <a:bodyPr wrap="square">
            <a:spAutoFit/>
          </a:bodyPr>
          <a:lstStyle/>
          <a:p>
            <a:r>
              <a:rPr lang="en-GB" sz="4000" dirty="0">
                <a:latin typeface="Century Gothic" panose="020B0502020202020204" pitchFamily="34" charset="0"/>
              </a:rPr>
              <a:t>RSE changes – KAPOW</a:t>
            </a:r>
          </a:p>
          <a:p>
            <a:endParaRPr lang="en-GB" sz="4000" dirty="0">
              <a:latin typeface="Century Gothic" panose="020B0502020202020204" pitchFamily="34" charset="0"/>
            </a:endParaRPr>
          </a:p>
          <a:p>
            <a:r>
              <a:rPr lang="en-GB" sz="3200" dirty="0">
                <a:latin typeface="Century Gothic" panose="020B0502020202020204" pitchFamily="34" charset="0"/>
              </a:rPr>
              <a:t>RSE will be taught in throughout the year. </a:t>
            </a:r>
          </a:p>
          <a:p>
            <a:endParaRPr lang="en-GB" sz="3200" dirty="0">
              <a:latin typeface="Century Gothic" panose="020B0502020202020204" pitchFamily="34" charset="0"/>
            </a:endParaRPr>
          </a:p>
          <a:p>
            <a:r>
              <a:rPr lang="en-GB" sz="3200" dirty="0">
                <a:latin typeface="Century Gothic" panose="020B0502020202020204" pitchFamily="34" charset="0"/>
              </a:rPr>
              <a:t>More information will be sent to parents/carers on the weekly year 3 newsletter.</a:t>
            </a:r>
          </a:p>
        </p:txBody>
      </p:sp>
    </p:spTree>
    <p:extLst>
      <p:ext uri="{BB962C8B-B14F-4D97-AF65-F5344CB8AC3E}">
        <p14:creationId xmlns:p14="http://schemas.microsoft.com/office/powerpoint/2010/main" val="2577209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6FDF71-7528-46FD-8DB4-80234E0A93B2}"/>
              </a:ext>
            </a:extLst>
          </p:cNvPr>
          <p:cNvPicPr/>
          <p:nvPr/>
        </p:nvPicPr>
        <p:blipFill rotWithShape="1">
          <a:blip r:embed="rId2" cstate="print">
            <a:extLst>
              <a:ext uri="{28A0092B-C50C-407E-A947-70E740481C1C}">
                <a14:useLocalDpi xmlns:a14="http://schemas.microsoft.com/office/drawing/2010/main"/>
              </a:ext>
            </a:extLst>
          </a:blip>
          <a:srcRect/>
          <a:stretch/>
        </p:blipFill>
        <p:spPr>
          <a:xfrm>
            <a:off x="10458451" y="104775"/>
            <a:ext cx="1562100" cy="1609725"/>
          </a:xfrm>
          <a:prstGeom prst="rect">
            <a:avLst/>
          </a:prstGeom>
        </p:spPr>
      </p:pic>
      <p:sp>
        <p:nvSpPr>
          <p:cNvPr id="4" name="TextBox 3">
            <a:extLst>
              <a:ext uri="{FF2B5EF4-FFF2-40B4-BE49-F238E27FC236}">
                <a16:creationId xmlns:a16="http://schemas.microsoft.com/office/drawing/2014/main" id="{1C9AA510-FF9A-4073-9B05-DFA9D8A6F2D3}"/>
              </a:ext>
            </a:extLst>
          </p:cNvPr>
          <p:cNvSpPr txBox="1"/>
          <p:nvPr/>
        </p:nvSpPr>
        <p:spPr>
          <a:xfrm>
            <a:off x="-1" y="284085"/>
            <a:ext cx="3400149" cy="461665"/>
          </a:xfrm>
          <a:prstGeom prst="rect">
            <a:avLst/>
          </a:prstGeom>
          <a:solidFill>
            <a:srgbClr val="A50021"/>
          </a:solidFill>
        </p:spPr>
        <p:txBody>
          <a:bodyPr wrap="square" rtlCol="0">
            <a:spAutoFit/>
          </a:bodyPr>
          <a:lstStyle/>
          <a:p>
            <a:r>
              <a:rPr lang="en-GB" sz="2400" b="1" dirty="0">
                <a:solidFill>
                  <a:schemeClr val="bg1"/>
                </a:solidFill>
                <a:latin typeface="Century Gothic" panose="020B0502020202020204" pitchFamily="34" charset="0"/>
              </a:rPr>
              <a:t>Timetable</a:t>
            </a:r>
          </a:p>
        </p:txBody>
      </p:sp>
      <p:sp>
        <p:nvSpPr>
          <p:cNvPr id="3" name="TextBox 2">
            <a:extLst>
              <a:ext uri="{FF2B5EF4-FFF2-40B4-BE49-F238E27FC236}">
                <a16:creationId xmlns:a16="http://schemas.microsoft.com/office/drawing/2014/main" id="{4D2DD73D-1265-4B71-919F-D348EBE55942}"/>
              </a:ext>
            </a:extLst>
          </p:cNvPr>
          <p:cNvSpPr txBox="1"/>
          <p:nvPr/>
        </p:nvSpPr>
        <p:spPr>
          <a:xfrm>
            <a:off x="171448" y="835833"/>
            <a:ext cx="4453817" cy="4770537"/>
          </a:xfrm>
          <a:prstGeom prst="rect">
            <a:avLst/>
          </a:prstGeom>
          <a:noFill/>
          <a:ln w="57150">
            <a:solidFill>
              <a:srgbClr val="A50021"/>
            </a:solidFill>
          </a:ln>
        </p:spPr>
        <p:txBody>
          <a:bodyPr wrap="square" rtlCol="0">
            <a:spAutoFit/>
          </a:bodyPr>
          <a:lstStyle/>
          <a:p>
            <a:r>
              <a:rPr lang="en-GB" sz="2000" b="1" dirty="0">
                <a:solidFill>
                  <a:srgbClr val="A50021"/>
                </a:solidFill>
                <a:latin typeface="Century Gothic" panose="020B0502020202020204" pitchFamily="34" charset="0"/>
              </a:rPr>
              <a:t>PE</a:t>
            </a:r>
            <a:r>
              <a:rPr lang="en-GB" sz="2000" dirty="0">
                <a:latin typeface="Century Gothic" panose="020B0502020202020204" pitchFamily="34" charset="0"/>
              </a:rPr>
              <a:t> is taught on the following days:</a:t>
            </a:r>
          </a:p>
          <a:p>
            <a:endParaRPr lang="en-GB" sz="400" dirty="0">
              <a:latin typeface="Century Gothic" panose="020B0502020202020204" pitchFamily="34" charset="0"/>
            </a:endParaRPr>
          </a:p>
          <a:p>
            <a:r>
              <a:rPr lang="en-GB" sz="2000" b="1" dirty="0">
                <a:solidFill>
                  <a:srgbClr val="A50021"/>
                </a:solidFill>
                <a:latin typeface="Century Gothic" panose="020B0502020202020204" pitchFamily="34" charset="0"/>
              </a:rPr>
              <a:t>Cam: </a:t>
            </a:r>
            <a:r>
              <a:rPr lang="en-GB" sz="2000" dirty="0">
                <a:latin typeface="Century Gothic" panose="020B0502020202020204" pitchFamily="34" charset="0"/>
              </a:rPr>
              <a:t>Monday and Wednesday</a:t>
            </a:r>
          </a:p>
          <a:p>
            <a:r>
              <a:rPr lang="en-GB" sz="2000" b="1" dirty="0">
                <a:solidFill>
                  <a:srgbClr val="A50021"/>
                </a:solidFill>
                <a:latin typeface="Century Gothic" panose="020B0502020202020204" pitchFamily="34" charset="0"/>
              </a:rPr>
              <a:t>Dee: </a:t>
            </a:r>
            <a:r>
              <a:rPr lang="en-GB" sz="2000" dirty="0">
                <a:latin typeface="Century Gothic" panose="020B0502020202020204" pitchFamily="34" charset="0"/>
              </a:rPr>
              <a:t>Monday and Thursday</a:t>
            </a:r>
          </a:p>
          <a:p>
            <a:r>
              <a:rPr lang="en-GB" sz="2000" b="1" dirty="0">
                <a:solidFill>
                  <a:srgbClr val="A50021"/>
                </a:solidFill>
                <a:latin typeface="Century Gothic" panose="020B0502020202020204" pitchFamily="34" charset="0"/>
              </a:rPr>
              <a:t>Lea: </a:t>
            </a:r>
            <a:r>
              <a:rPr lang="en-GB" sz="2000" dirty="0">
                <a:latin typeface="Century Gothic" panose="020B0502020202020204" pitchFamily="34" charset="0"/>
              </a:rPr>
              <a:t>Wednesday and Friday</a:t>
            </a:r>
          </a:p>
          <a:p>
            <a:r>
              <a:rPr lang="en-GB" sz="2000" b="1" dirty="0">
                <a:solidFill>
                  <a:srgbClr val="A50021"/>
                </a:solidFill>
                <a:latin typeface="Century Gothic" panose="020B0502020202020204" pitchFamily="34" charset="0"/>
              </a:rPr>
              <a:t>Taw: </a:t>
            </a:r>
            <a:r>
              <a:rPr lang="en-GB" sz="2000" dirty="0">
                <a:latin typeface="Century Gothic" panose="020B0502020202020204" pitchFamily="34" charset="0"/>
              </a:rPr>
              <a:t>Monday and Tuesday</a:t>
            </a:r>
          </a:p>
          <a:p>
            <a:r>
              <a:rPr lang="en-GB" sz="2000" dirty="0">
                <a:latin typeface="Century Gothic" panose="020B0502020202020204" pitchFamily="34" charset="0"/>
              </a:rPr>
              <a:t>Children should come into school in their PE kit on PE days. Long hair must be tied back and earrings must be removed. </a:t>
            </a:r>
          </a:p>
          <a:p>
            <a:r>
              <a:rPr lang="en-GB" sz="2000" dirty="0">
                <a:latin typeface="Century Gothic" panose="020B0502020202020204" pitchFamily="34" charset="0"/>
              </a:rPr>
              <a:t>If your child can not remove their own earrings, please remove them before the start of the day.</a:t>
            </a:r>
            <a:endParaRPr lang="en-GB" sz="2000" dirty="0"/>
          </a:p>
          <a:p>
            <a:endParaRPr lang="en-GB" sz="2000" dirty="0"/>
          </a:p>
          <a:p>
            <a:endParaRPr lang="en-GB" sz="2000" dirty="0"/>
          </a:p>
          <a:p>
            <a:endParaRPr lang="en-GB" sz="2000" dirty="0"/>
          </a:p>
        </p:txBody>
      </p:sp>
      <p:pic>
        <p:nvPicPr>
          <p:cNvPr id="7" name="Picture 6" descr="A drawing of a person&#10;&#10;Description automatically generated">
            <a:extLst>
              <a:ext uri="{FF2B5EF4-FFF2-40B4-BE49-F238E27FC236}">
                <a16:creationId xmlns:a16="http://schemas.microsoft.com/office/drawing/2014/main" id="{B7306159-304A-4E3B-85E5-BC8D04BC160F}"/>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3263228" y="4647251"/>
            <a:ext cx="1127407" cy="845556"/>
          </a:xfrm>
          <a:prstGeom prst="rect">
            <a:avLst/>
          </a:prstGeom>
        </p:spPr>
      </p:pic>
      <p:sp>
        <p:nvSpPr>
          <p:cNvPr id="8" name="TextBox 7">
            <a:extLst>
              <a:ext uri="{FF2B5EF4-FFF2-40B4-BE49-F238E27FC236}">
                <a16:creationId xmlns:a16="http://schemas.microsoft.com/office/drawing/2014/main" id="{D96F55A8-E369-488B-A2A2-BEC1ABBACD31}"/>
              </a:ext>
            </a:extLst>
          </p:cNvPr>
          <p:cNvSpPr txBox="1"/>
          <p:nvPr/>
        </p:nvSpPr>
        <p:spPr>
          <a:xfrm>
            <a:off x="0" y="6808663"/>
            <a:ext cx="2095500" cy="369332"/>
          </a:xfrm>
          <a:prstGeom prst="rect">
            <a:avLst/>
          </a:prstGeom>
          <a:noFill/>
        </p:spPr>
        <p:txBody>
          <a:bodyPr wrap="square" rtlCol="0">
            <a:spAutoFit/>
          </a:bodyPr>
          <a:lstStyle/>
          <a:p>
            <a:r>
              <a:rPr lang="en-GB" sz="900">
                <a:hlinkClick r:id="rId4" tooltip="https://en.wikipedia.org/wiki/Physical_education"/>
              </a:rPr>
              <a:t>This Photo</a:t>
            </a:r>
            <a:r>
              <a:rPr lang="en-GB" sz="900"/>
              <a:t> by Unknown Author is licensed under </a:t>
            </a:r>
            <a:r>
              <a:rPr lang="en-GB" sz="900">
                <a:hlinkClick r:id="rId5" tooltip="https://creativecommons.org/licenses/by-sa/3.0/"/>
              </a:rPr>
              <a:t>CC BY-SA</a:t>
            </a:r>
            <a:endParaRPr lang="en-GB" sz="900"/>
          </a:p>
        </p:txBody>
      </p:sp>
      <p:sp>
        <p:nvSpPr>
          <p:cNvPr id="9" name="TextBox 8">
            <a:extLst>
              <a:ext uri="{FF2B5EF4-FFF2-40B4-BE49-F238E27FC236}">
                <a16:creationId xmlns:a16="http://schemas.microsoft.com/office/drawing/2014/main" id="{942AA1E0-1839-4111-BE96-57096E4FB65E}"/>
              </a:ext>
            </a:extLst>
          </p:cNvPr>
          <p:cNvSpPr txBox="1"/>
          <p:nvPr/>
        </p:nvSpPr>
        <p:spPr>
          <a:xfrm>
            <a:off x="5025039" y="504378"/>
            <a:ext cx="5388745" cy="1754326"/>
          </a:xfrm>
          <a:prstGeom prst="rect">
            <a:avLst/>
          </a:prstGeom>
          <a:noFill/>
          <a:ln w="57150">
            <a:solidFill>
              <a:srgbClr val="A50021"/>
            </a:solidFill>
          </a:ln>
        </p:spPr>
        <p:txBody>
          <a:bodyPr wrap="square" rtlCol="0">
            <a:spAutoFit/>
          </a:bodyPr>
          <a:lstStyle/>
          <a:p>
            <a:r>
              <a:rPr lang="en-GB" b="1" dirty="0">
                <a:solidFill>
                  <a:srgbClr val="A50021"/>
                </a:solidFill>
                <a:latin typeface="Century Gothic" panose="020B0502020202020204" pitchFamily="34" charset="0"/>
              </a:rPr>
              <a:t>Spelling</a:t>
            </a:r>
            <a:r>
              <a:rPr lang="en-GB" dirty="0">
                <a:latin typeface="Century Gothic" panose="020B0502020202020204" pitchFamily="34" charset="0"/>
              </a:rPr>
              <a:t> is taught weekly and spelling tests will take place in these lessons.</a:t>
            </a:r>
          </a:p>
          <a:p>
            <a:endParaRPr lang="en-GB" dirty="0">
              <a:latin typeface="Century Gothic" panose="020B0502020202020204" pitchFamily="34" charset="0"/>
            </a:endParaRPr>
          </a:p>
          <a:p>
            <a:r>
              <a:rPr lang="en-GB" dirty="0">
                <a:latin typeface="Century Gothic" panose="020B0502020202020204" pitchFamily="34" charset="0"/>
              </a:rPr>
              <a:t>Spelling tests will take place on a Friday.</a:t>
            </a:r>
          </a:p>
          <a:p>
            <a:endParaRPr lang="en-GB" dirty="0">
              <a:latin typeface="Century Gothic" panose="020B0502020202020204" pitchFamily="34" charset="0"/>
            </a:endParaRPr>
          </a:p>
          <a:p>
            <a:endParaRPr lang="en-GB" dirty="0"/>
          </a:p>
        </p:txBody>
      </p:sp>
      <p:pic>
        <p:nvPicPr>
          <p:cNvPr id="11" name="Picture 10" descr="A close up of a sign&#10;&#10;Description automatically generated">
            <a:extLst>
              <a:ext uri="{FF2B5EF4-FFF2-40B4-BE49-F238E27FC236}">
                <a16:creationId xmlns:a16="http://schemas.microsoft.com/office/drawing/2014/main" id="{A7893932-E95D-419E-ACFA-D3211241A36A}"/>
              </a:ext>
            </a:extLst>
          </p:cNvPr>
          <p:cNvPicPr>
            <a:picLocks noChangeAspect="1"/>
          </p:cNvPicPr>
          <p:nvPr/>
        </p:nvPicPr>
        <p:blipFill>
          <a:blip r:embed="rId6" cstate="print">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9639187" y="1126320"/>
            <a:ext cx="588180" cy="588180"/>
          </a:xfrm>
          <a:prstGeom prst="rect">
            <a:avLst/>
          </a:prstGeom>
        </p:spPr>
      </p:pic>
      <p:sp>
        <p:nvSpPr>
          <p:cNvPr id="13" name="TextBox 12">
            <a:extLst>
              <a:ext uri="{FF2B5EF4-FFF2-40B4-BE49-F238E27FC236}">
                <a16:creationId xmlns:a16="http://schemas.microsoft.com/office/drawing/2014/main" id="{FD0DD904-35FE-43DA-9111-FE27BF84A0C4}"/>
              </a:ext>
            </a:extLst>
          </p:cNvPr>
          <p:cNvSpPr txBox="1"/>
          <p:nvPr/>
        </p:nvSpPr>
        <p:spPr>
          <a:xfrm>
            <a:off x="5025039" y="3278725"/>
            <a:ext cx="3591060" cy="1477328"/>
          </a:xfrm>
          <a:prstGeom prst="rect">
            <a:avLst/>
          </a:prstGeom>
          <a:noFill/>
          <a:ln w="57150">
            <a:solidFill>
              <a:srgbClr val="A50021"/>
            </a:solidFill>
          </a:ln>
        </p:spPr>
        <p:txBody>
          <a:bodyPr wrap="square" rtlCol="0">
            <a:spAutoFit/>
          </a:bodyPr>
          <a:lstStyle/>
          <a:p>
            <a:r>
              <a:rPr lang="en-GB" b="1" dirty="0">
                <a:solidFill>
                  <a:srgbClr val="A50021"/>
                </a:solidFill>
                <a:latin typeface="Century Gothic" panose="020B0502020202020204" pitchFamily="34" charset="0"/>
              </a:rPr>
              <a:t>Reading books </a:t>
            </a:r>
            <a:r>
              <a:rPr lang="en-GB" dirty="0">
                <a:latin typeface="Century Gothic" panose="020B0502020202020204" pitchFamily="34" charset="0"/>
              </a:rPr>
              <a:t>will be sent home weekly.</a:t>
            </a: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p:txBody>
      </p:sp>
      <p:pic>
        <p:nvPicPr>
          <p:cNvPr id="15" name="Picture 14" descr="A picture containing clock&#10;&#10;Description automatically generated">
            <a:extLst>
              <a:ext uri="{FF2B5EF4-FFF2-40B4-BE49-F238E27FC236}">
                <a16:creationId xmlns:a16="http://schemas.microsoft.com/office/drawing/2014/main" id="{1CE152E2-DAD9-4229-8C24-7C1E2527CD63}"/>
              </a:ext>
            </a:extLst>
          </p:cNvPr>
          <p:cNvPicPr>
            <a:picLocks noChangeAspect="1"/>
          </p:cNvPicPr>
          <p:nvPr/>
        </p:nvPicPr>
        <p:blipFill>
          <a:blip r:embed="rId8" cstate="print">
            <a:extLs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a:off x="7369421" y="3697437"/>
            <a:ext cx="878253" cy="933144"/>
          </a:xfrm>
          <a:prstGeom prst="rect">
            <a:avLst/>
          </a:prstGeom>
        </p:spPr>
      </p:pic>
      <p:sp>
        <p:nvSpPr>
          <p:cNvPr id="17" name="TextBox 16">
            <a:extLst>
              <a:ext uri="{FF2B5EF4-FFF2-40B4-BE49-F238E27FC236}">
                <a16:creationId xmlns:a16="http://schemas.microsoft.com/office/drawing/2014/main" id="{DCB9E722-1268-4CEB-AE5C-2211DD840E26}"/>
              </a:ext>
            </a:extLst>
          </p:cNvPr>
          <p:cNvSpPr txBox="1"/>
          <p:nvPr/>
        </p:nvSpPr>
        <p:spPr>
          <a:xfrm>
            <a:off x="8757501" y="3278725"/>
            <a:ext cx="3263050" cy="2585323"/>
          </a:xfrm>
          <a:prstGeom prst="rect">
            <a:avLst/>
          </a:prstGeom>
          <a:noFill/>
          <a:ln w="57150">
            <a:solidFill>
              <a:srgbClr val="A50021"/>
            </a:solidFill>
          </a:ln>
        </p:spPr>
        <p:txBody>
          <a:bodyPr wrap="square" rtlCol="0">
            <a:spAutoFit/>
          </a:bodyPr>
          <a:lstStyle/>
          <a:p>
            <a:r>
              <a:rPr lang="en-GB" b="1" dirty="0">
                <a:solidFill>
                  <a:srgbClr val="A50021"/>
                </a:solidFill>
                <a:latin typeface="Century Gothic" panose="020B0502020202020204" pitchFamily="34" charset="0"/>
              </a:rPr>
              <a:t>Home learning </a:t>
            </a:r>
          </a:p>
          <a:p>
            <a:pPr marL="285750" indent="-285750">
              <a:buFont typeface="Arial" panose="020B0604020202020204" pitchFamily="34" charset="0"/>
              <a:buChar char="•"/>
            </a:pPr>
            <a:r>
              <a:rPr lang="en-GB" dirty="0">
                <a:latin typeface="Century Gothic" panose="020B0502020202020204" pitchFamily="34" charset="0"/>
              </a:rPr>
              <a:t>Weekly spellings will be set. </a:t>
            </a:r>
          </a:p>
          <a:p>
            <a:pPr marL="285750" indent="-285750">
              <a:buFont typeface="Arial" panose="020B0604020202020204" pitchFamily="34" charset="0"/>
              <a:buChar char="•"/>
            </a:pPr>
            <a:r>
              <a:rPr lang="en-GB" dirty="0">
                <a:latin typeface="Century Gothic" panose="020B0502020202020204" pitchFamily="34" charset="0"/>
              </a:rPr>
              <a:t>Reading five times a week is required with evidence in reading record book. </a:t>
            </a:r>
          </a:p>
          <a:p>
            <a:endParaRPr lang="en-GB" dirty="0">
              <a:latin typeface="Century Gothic" panose="020B0502020202020204" pitchFamily="34" charset="0"/>
            </a:endParaRPr>
          </a:p>
          <a:p>
            <a:endParaRPr lang="en-GB" dirty="0">
              <a:latin typeface="Century Gothic" panose="020B0502020202020204" pitchFamily="34" charset="0"/>
            </a:endParaRPr>
          </a:p>
        </p:txBody>
      </p:sp>
    </p:spTree>
    <p:extLst>
      <p:ext uri="{BB962C8B-B14F-4D97-AF65-F5344CB8AC3E}">
        <p14:creationId xmlns:p14="http://schemas.microsoft.com/office/powerpoint/2010/main" val="1145896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6FDF71-7528-46FD-8DB4-80234E0A93B2}"/>
              </a:ext>
            </a:extLst>
          </p:cNvPr>
          <p:cNvPicPr/>
          <p:nvPr/>
        </p:nvPicPr>
        <p:blipFill rotWithShape="1">
          <a:blip r:embed="rId2" cstate="print">
            <a:extLst>
              <a:ext uri="{28A0092B-C50C-407E-A947-70E740481C1C}">
                <a14:useLocalDpi xmlns:a14="http://schemas.microsoft.com/office/drawing/2010/main"/>
              </a:ext>
            </a:extLst>
          </a:blip>
          <a:srcRect/>
          <a:stretch/>
        </p:blipFill>
        <p:spPr>
          <a:xfrm>
            <a:off x="10546774" y="55361"/>
            <a:ext cx="1562100" cy="1609725"/>
          </a:xfrm>
          <a:prstGeom prst="rect">
            <a:avLst/>
          </a:prstGeom>
        </p:spPr>
      </p:pic>
      <p:sp>
        <p:nvSpPr>
          <p:cNvPr id="4" name="TextBox 3">
            <a:extLst>
              <a:ext uri="{FF2B5EF4-FFF2-40B4-BE49-F238E27FC236}">
                <a16:creationId xmlns:a16="http://schemas.microsoft.com/office/drawing/2014/main" id="{1C9AA510-FF9A-4073-9B05-DFA9D8A6F2D3}"/>
              </a:ext>
            </a:extLst>
          </p:cNvPr>
          <p:cNvSpPr txBox="1"/>
          <p:nvPr/>
        </p:nvSpPr>
        <p:spPr>
          <a:xfrm>
            <a:off x="-1" y="284085"/>
            <a:ext cx="3400149" cy="461665"/>
          </a:xfrm>
          <a:prstGeom prst="rect">
            <a:avLst/>
          </a:prstGeom>
          <a:solidFill>
            <a:srgbClr val="A50021"/>
          </a:solidFill>
        </p:spPr>
        <p:txBody>
          <a:bodyPr wrap="square" rtlCol="0">
            <a:spAutoFit/>
          </a:bodyPr>
          <a:lstStyle/>
          <a:p>
            <a:r>
              <a:rPr lang="en-GB" sz="2400" b="1" dirty="0">
                <a:solidFill>
                  <a:schemeClr val="bg1"/>
                </a:solidFill>
                <a:latin typeface="Century Gothic" panose="020B0502020202020204" pitchFamily="34" charset="0"/>
              </a:rPr>
              <a:t>Reading</a:t>
            </a:r>
          </a:p>
        </p:txBody>
      </p:sp>
      <p:sp>
        <p:nvSpPr>
          <p:cNvPr id="3" name="TextBox 2">
            <a:extLst>
              <a:ext uri="{FF2B5EF4-FFF2-40B4-BE49-F238E27FC236}">
                <a16:creationId xmlns:a16="http://schemas.microsoft.com/office/drawing/2014/main" id="{4D2DD73D-1265-4B71-919F-D348EBE55942}"/>
              </a:ext>
            </a:extLst>
          </p:cNvPr>
          <p:cNvSpPr txBox="1"/>
          <p:nvPr/>
        </p:nvSpPr>
        <p:spPr>
          <a:xfrm>
            <a:off x="5106394" y="128273"/>
            <a:ext cx="3062194" cy="1600438"/>
          </a:xfrm>
          <a:prstGeom prst="rect">
            <a:avLst/>
          </a:prstGeom>
          <a:noFill/>
          <a:ln w="57150">
            <a:solidFill>
              <a:srgbClr val="A50021"/>
            </a:solidFill>
          </a:ln>
        </p:spPr>
        <p:txBody>
          <a:bodyPr wrap="square" rtlCol="0">
            <a:spAutoFit/>
          </a:bodyPr>
          <a:lstStyle/>
          <a:p>
            <a:r>
              <a:rPr lang="en-GB" sz="1400" u="sng" dirty="0"/>
              <a:t>Reading rivers </a:t>
            </a:r>
            <a:endParaRPr lang="en-GB" sz="1400" dirty="0"/>
          </a:p>
          <a:p>
            <a:r>
              <a:rPr lang="en-GB" sz="1400" dirty="0"/>
              <a:t>Children will be able to win a Bronze, Silver or Gold keyring depending on the number of books they have read:</a:t>
            </a:r>
          </a:p>
          <a:p>
            <a:pPr lvl="1">
              <a:buFont typeface="Wingdings" panose="05000000000000000000" pitchFamily="2" charset="2"/>
              <a:buChar char="v"/>
            </a:pPr>
            <a:r>
              <a:rPr lang="en-GB" sz="1400" dirty="0"/>
              <a:t>Bronze: 4 books in a year</a:t>
            </a:r>
          </a:p>
          <a:p>
            <a:pPr lvl="1">
              <a:buFont typeface="Wingdings" panose="05000000000000000000" pitchFamily="2" charset="2"/>
              <a:buChar char="v"/>
            </a:pPr>
            <a:r>
              <a:rPr lang="en-GB" sz="1400" dirty="0"/>
              <a:t>Silver: 5 books in a year</a:t>
            </a:r>
          </a:p>
          <a:p>
            <a:pPr lvl="1">
              <a:buFont typeface="Wingdings" panose="05000000000000000000" pitchFamily="2" charset="2"/>
              <a:buChar char="v"/>
            </a:pPr>
            <a:r>
              <a:rPr lang="en-GB" sz="1400" dirty="0"/>
              <a:t>Gold: 7 books in a year</a:t>
            </a:r>
          </a:p>
        </p:txBody>
      </p:sp>
      <p:sp>
        <p:nvSpPr>
          <p:cNvPr id="8" name="TextBox 7">
            <a:extLst>
              <a:ext uri="{FF2B5EF4-FFF2-40B4-BE49-F238E27FC236}">
                <a16:creationId xmlns:a16="http://schemas.microsoft.com/office/drawing/2014/main" id="{D96F55A8-E369-488B-A2A2-BEC1ABBACD31}"/>
              </a:ext>
            </a:extLst>
          </p:cNvPr>
          <p:cNvSpPr txBox="1"/>
          <p:nvPr/>
        </p:nvSpPr>
        <p:spPr>
          <a:xfrm>
            <a:off x="0" y="6808663"/>
            <a:ext cx="2095500" cy="369332"/>
          </a:xfrm>
          <a:prstGeom prst="rect">
            <a:avLst/>
          </a:prstGeom>
          <a:noFill/>
        </p:spPr>
        <p:txBody>
          <a:bodyPr wrap="square" rtlCol="0">
            <a:spAutoFit/>
          </a:bodyPr>
          <a:lstStyle/>
          <a:p>
            <a:r>
              <a:rPr lang="en-GB" sz="900">
                <a:hlinkClick r:id="rId3" tooltip="https://en.wikipedia.org/wiki/Physical_education"/>
              </a:rPr>
              <a:t>This Photo</a:t>
            </a:r>
            <a:r>
              <a:rPr lang="en-GB" sz="900"/>
              <a:t> by Unknown Author is licensed under </a:t>
            </a:r>
            <a:r>
              <a:rPr lang="en-GB" sz="900">
                <a:hlinkClick r:id="rId4" tooltip="https://creativecommons.org/licenses/by-sa/3.0/"/>
              </a:rPr>
              <a:t>CC BY-SA</a:t>
            </a:r>
            <a:endParaRPr lang="en-GB" sz="900"/>
          </a:p>
        </p:txBody>
      </p:sp>
      <p:sp>
        <p:nvSpPr>
          <p:cNvPr id="13" name="TextBox 12">
            <a:extLst>
              <a:ext uri="{FF2B5EF4-FFF2-40B4-BE49-F238E27FC236}">
                <a16:creationId xmlns:a16="http://schemas.microsoft.com/office/drawing/2014/main" id="{FD0DD904-35FE-43DA-9111-FE27BF84A0C4}"/>
              </a:ext>
            </a:extLst>
          </p:cNvPr>
          <p:cNvSpPr txBox="1"/>
          <p:nvPr/>
        </p:nvSpPr>
        <p:spPr>
          <a:xfrm>
            <a:off x="2405784" y="5334226"/>
            <a:ext cx="3140075" cy="646331"/>
          </a:xfrm>
          <a:prstGeom prst="rect">
            <a:avLst/>
          </a:prstGeom>
          <a:noFill/>
          <a:ln w="57150">
            <a:solidFill>
              <a:srgbClr val="A50021"/>
            </a:solidFill>
          </a:ln>
        </p:spPr>
        <p:txBody>
          <a:bodyPr wrap="square" rtlCol="0">
            <a:spAutoFit/>
          </a:bodyPr>
          <a:lstStyle/>
          <a:p>
            <a:r>
              <a:rPr lang="en-GB" b="1" dirty="0">
                <a:solidFill>
                  <a:srgbClr val="A50021"/>
                </a:solidFill>
                <a:latin typeface="Century Gothic" panose="020B0502020202020204" pitchFamily="34" charset="0"/>
              </a:rPr>
              <a:t>Reading books </a:t>
            </a:r>
            <a:r>
              <a:rPr lang="en-GB" dirty="0">
                <a:latin typeface="Century Gothic" panose="020B0502020202020204" pitchFamily="34" charset="0"/>
              </a:rPr>
              <a:t>will be sent home weekly.</a:t>
            </a:r>
          </a:p>
        </p:txBody>
      </p:sp>
      <p:pic>
        <p:nvPicPr>
          <p:cNvPr id="15" name="Picture 14" descr="A picture containing clock&#10;&#10;Description automatically generated">
            <a:extLst>
              <a:ext uri="{FF2B5EF4-FFF2-40B4-BE49-F238E27FC236}">
                <a16:creationId xmlns:a16="http://schemas.microsoft.com/office/drawing/2014/main" id="{1CE152E2-DAD9-4229-8C24-7C1E2527CD63}"/>
              </a:ext>
            </a:extLst>
          </p:cNvPr>
          <p:cNvPicPr>
            <a:picLocks noChangeAspect="1"/>
          </p:cNvPicPr>
          <p:nvPr/>
        </p:nvPicPr>
        <p:blipFill>
          <a:blip r:embed="rId5" cstate="print">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1542497" y="5795891"/>
            <a:ext cx="693224" cy="736551"/>
          </a:xfrm>
          <a:prstGeom prst="rect">
            <a:avLst/>
          </a:prstGeom>
        </p:spPr>
      </p:pic>
      <p:sp>
        <p:nvSpPr>
          <p:cNvPr id="17" name="TextBox 16">
            <a:extLst>
              <a:ext uri="{FF2B5EF4-FFF2-40B4-BE49-F238E27FC236}">
                <a16:creationId xmlns:a16="http://schemas.microsoft.com/office/drawing/2014/main" id="{DCB9E722-1268-4CEB-AE5C-2211DD840E26}"/>
              </a:ext>
            </a:extLst>
          </p:cNvPr>
          <p:cNvSpPr txBox="1"/>
          <p:nvPr/>
        </p:nvSpPr>
        <p:spPr>
          <a:xfrm>
            <a:off x="8536865" y="5578335"/>
            <a:ext cx="3427055" cy="954107"/>
          </a:xfrm>
          <a:prstGeom prst="rect">
            <a:avLst/>
          </a:prstGeom>
          <a:noFill/>
          <a:ln w="57150">
            <a:solidFill>
              <a:srgbClr val="A50021"/>
            </a:solidFill>
          </a:ln>
        </p:spPr>
        <p:txBody>
          <a:bodyPr wrap="square" rtlCol="0">
            <a:spAutoFit/>
          </a:bodyPr>
          <a:lstStyle/>
          <a:p>
            <a:r>
              <a:rPr lang="en-GB" sz="1400" u="sng" dirty="0">
                <a:latin typeface="Century Gothic" panose="020B0502020202020204" pitchFamily="34" charset="0"/>
              </a:rPr>
              <a:t>Library</a:t>
            </a:r>
          </a:p>
          <a:p>
            <a:r>
              <a:rPr lang="en-GB" sz="1400" dirty="0">
                <a:latin typeface="Century Gothic" panose="020B0502020202020204" pitchFamily="34" charset="0"/>
              </a:rPr>
              <a:t>We can use the library again. Children can choose a book to borrow and return on their next visit. </a:t>
            </a:r>
            <a:endParaRPr lang="en-GB" sz="1400" u="sng" dirty="0">
              <a:latin typeface="Century Gothic" panose="020B0502020202020204" pitchFamily="34" charset="0"/>
            </a:endParaRPr>
          </a:p>
        </p:txBody>
      </p:sp>
      <p:pic>
        <p:nvPicPr>
          <p:cNvPr id="20" name="Picture 19"/>
          <p:cNvPicPr>
            <a:picLocks noChangeAspect="1"/>
          </p:cNvPicPr>
          <p:nvPr/>
        </p:nvPicPr>
        <p:blipFill>
          <a:blip r:embed="rId7"/>
          <a:stretch>
            <a:fillRect/>
          </a:stretch>
        </p:blipFill>
        <p:spPr>
          <a:xfrm>
            <a:off x="147599" y="1000084"/>
            <a:ext cx="1947901" cy="2482924"/>
          </a:xfrm>
          <a:prstGeom prst="rect">
            <a:avLst/>
          </a:prstGeom>
        </p:spPr>
      </p:pic>
      <p:pic>
        <p:nvPicPr>
          <p:cNvPr id="21" name="Picture 20"/>
          <p:cNvPicPr>
            <a:picLocks noChangeAspect="1"/>
          </p:cNvPicPr>
          <p:nvPr/>
        </p:nvPicPr>
        <p:blipFill>
          <a:blip r:embed="rId8"/>
          <a:stretch>
            <a:fillRect/>
          </a:stretch>
        </p:blipFill>
        <p:spPr>
          <a:xfrm>
            <a:off x="2178531" y="1000084"/>
            <a:ext cx="1797291" cy="2482924"/>
          </a:xfrm>
          <a:prstGeom prst="rect">
            <a:avLst/>
          </a:prstGeom>
        </p:spPr>
      </p:pic>
      <p:pic>
        <p:nvPicPr>
          <p:cNvPr id="22" name="Picture 21"/>
          <p:cNvPicPr>
            <a:picLocks noChangeAspect="1"/>
          </p:cNvPicPr>
          <p:nvPr/>
        </p:nvPicPr>
        <p:blipFill rotWithShape="1">
          <a:blip r:embed="rId9"/>
          <a:srcRect t="2199"/>
          <a:stretch/>
        </p:blipFill>
        <p:spPr>
          <a:xfrm rot="16200000">
            <a:off x="-193712" y="3982228"/>
            <a:ext cx="2482923" cy="1682719"/>
          </a:xfrm>
          <a:prstGeom prst="rect">
            <a:avLst/>
          </a:prstGeom>
        </p:spPr>
      </p:pic>
      <p:cxnSp>
        <p:nvCxnSpPr>
          <p:cNvPr id="26" name="Straight Arrow Connector 25"/>
          <p:cNvCxnSpPr/>
          <p:nvPr/>
        </p:nvCxnSpPr>
        <p:spPr>
          <a:xfrm flipH="1">
            <a:off x="2416808" y="1902542"/>
            <a:ext cx="1319336" cy="3390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1229441" y="4350005"/>
            <a:ext cx="1319336" cy="3390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256120" y="1184117"/>
            <a:ext cx="157853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Record at least 5 times a week</a:t>
            </a:r>
          </a:p>
        </p:txBody>
      </p:sp>
      <p:sp>
        <p:nvSpPr>
          <p:cNvPr id="28" name="TextBox 27"/>
          <p:cNvSpPr txBox="1"/>
          <p:nvPr/>
        </p:nvSpPr>
        <p:spPr>
          <a:xfrm>
            <a:off x="2395453" y="3706046"/>
            <a:ext cx="160757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Record books you have read here</a:t>
            </a:r>
          </a:p>
        </p:txBody>
      </p:sp>
      <p:pic>
        <p:nvPicPr>
          <p:cNvPr id="29" name="Picture 28"/>
          <p:cNvPicPr>
            <a:picLocks noChangeAspect="1"/>
          </p:cNvPicPr>
          <p:nvPr/>
        </p:nvPicPr>
        <p:blipFill>
          <a:blip r:embed="rId10"/>
          <a:stretch>
            <a:fillRect/>
          </a:stretch>
        </p:blipFill>
        <p:spPr>
          <a:xfrm rot="16200000">
            <a:off x="3781064" y="3208753"/>
            <a:ext cx="2036967" cy="1508316"/>
          </a:xfrm>
          <a:prstGeom prst="rect">
            <a:avLst/>
          </a:prstGeom>
        </p:spPr>
      </p:pic>
      <p:cxnSp>
        <p:nvCxnSpPr>
          <p:cNvPr id="2048" name="Straight Arrow Connector 2047"/>
          <p:cNvCxnSpPr/>
          <p:nvPr/>
        </p:nvCxnSpPr>
        <p:spPr>
          <a:xfrm flipH="1" flipV="1">
            <a:off x="5397910" y="3582126"/>
            <a:ext cx="1327355" cy="1835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50" name="Picture 2049"/>
          <p:cNvPicPr>
            <a:picLocks noChangeAspect="1"/>
          </p:cNvPicPr>
          <p:nvPr/>
        </p:nvPicPr>
        <p:blipFill>
          <a:blip r:embed="rId11"/>
          <a:stretch>
            <a:fillRect/>
          </a:stretch>
        </p:blipFill>
        <p:spPr>
          <a:xfrm rot="16200000">
            <a:off x="6707694" y="3027553"/>
            <a:ext cx="2344541" cy="1625749"/>
          </a:xfrm>
          <a:prstGeom prst="rect">
            <a:avLst/>
          </a:prstGeom>
        </p:spPr>
      </p:pic>
      <p:cxnSp>
        <p:nvCxnSpPr>
          <p:cNvPr id="2053" name="Straight Arrow Connector 2052"/>
          <p:cNvCxnSpPr/>
          <p:nvPr/>
        </p:nvCxnSpPr>
        <p:spPr>
          <a:xfrm flipV="1">
            <a:off x="6657885" y="4227344"/>
            <a:ext cx="878541" cy="13509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54" name="Picture 2053"/>
          <p:cNvPicPr>
            <a:picLocks noChangeAspect="1"/>
          </p:cNvPicPr>
          <p:nvPr/>
        </p:nvPicPr>
        <p:blipFill>
          <a:blip r:embed="rId12"/>
          <a:stretch>
            <a:fillRect/>
          </a:stretch>
        </p:blipFill>
        <p:spPr>
          <a:xfrm rot="16200000">
            <a:off x="9150752" y="3112970"/>
            <a:ext cx="1077158" cy="740075"/>
          </a:xfrm>
          <a:prstGeom prst="rect">
            <a:avLst/>
          </a:prstGeom>
        </p:spPr>
      </p:pic>
      <p:pic>
        <p:nvPicPr>
          <p:cNvPr id="2056" name="Picture 2055"/>
          <p:cNvPicPr>
            <a:picLocks noChangeAspect="1"/>
          </p:cNvPicPr>
          <p:nvPr/>
        </p:nvPicPr>
        <p:blipFill>
          <a:blip r:embed="rId13"/>
          <a:stretch>
            <a:fillRect/>
          </a:stretch>
        </p:blipFill>
        <p:spPr>
          <a:xfrm rot="16200000">
            <a:off x="10901126" y="3110915"/>
            <a:ext cx="1077159" cy="744185"/>
          </a:xfrm>
          <a:prstGeom prst="rect">
            <a:avLst/>
          </a:prstGeom>
        </p:spPr>
      </p:pic>
      <p:pic>
        <p:nvPicPr>
          <p:cNvPr id="2057" name="Picture 2056"/>
          <p:cNvPicPr>
            <a:picLocks noChangeAspect="1"/>
          </p:cNvPicPr>
          <p:nvPr/>
        </p:nvPicPr>
        <p:blipFill>
          <a:blip r:embed="rId14"/>
          <a:stretch>
            <a:fillRect/>
          </a:stretch>
        </p:blipFill>
        <p:spPr>
          <a:xfrm rot="16200000">
            <a:off x="9126927" y="4260976"/>
            <a:ext cx="1068174" cy="736800"/>
          </a:xfrm>
          <a:prstGeom prst="rect">
            <a:avLst/>
          </a:prstGeom>
        </p:spPr>
      </p:pic>
      <p:pic>
        <p:nvPicPr>
          <p:cNvPr id="2058" name="Picture 2057"/>
          <p:cNvPicPr>
            <a:picLocks noChangeAspect="1"/>
          </p:cNvPicPr>
          <p:nvPr/>
        </p:nvPicPr>
        <p:blipFill>
          <a:blip r:embed="rId15"/>
          <a:stretch>
            <a:fillRect/>
          </a:stretch>
        </p:blipFill>
        <p:spPr>
          <a:xfrm rot="16200000">
            <a:off x="10846652" y="4384786"/>
            <a:ext cx="1068173" cy="753288"/>
          </a:xfrm>
          <a:prstGeom prst="rect">
            <a:avLst/>
          </a:prstGeom>
        </p:spPr>
      </p:pic>
      <p:pic>
        <p:nvPicPr>
          <p:cNvPr id="2059" name="Picture 2058"/>
          <p:cNvPicPr>
            <a:picLocks noChangeAspect="1"/>
          </p:cNvPicPr>
          <p:nvPr/>
        </p:nvPicPr>
        <p:blipFill>
          <a:blip r:embed="rId16"/>
          <a:stretch>
            <a:fillRect/>
          </a:stretch>
        </p:blipFill>
        <p:spPr>
          <a:xfrm rot="16200000">
            <a:off x="9864123" y="3965902"/>
            <a:ext cx="1324626" cy="888797"/>
          </a:xfrm>
          <a:prstGeom prst="rect">
            <a:avLst/>
          </a:prstGeom>
        </p:spPr>
      </p:pic>
      <p:cxnSp>
        <p:nvCxnSpPr>
          <p:cNvPr id="2061" name="Straight Arrow Connector 2060"/>
          <p:cNvCxnSpPr/>
          <p:nvPr/>
        </p:nvCxnSpPr>
        <p:spPr>
          <a:xfrm flipH="1">
            <a:off x="9866671" y="3274142"/>
            <a:ext cx="383721" cy="2088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63" name="Straight Arrow Connector 2062"/>
          <p:cNvCxnSpPr/>
          <p:nvPr/>
        </p:nvCxnSpPr>
        <p:spPr>
          <a:xfrm flipH="1">
            <a:off x="9661014" y="3274142"/>
            <a:ext cx="797437" cy="1355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65" name="Straight Arrow Connector 2064"/>
          <p:cNvCxnSpPr/>
          <p:nvPr/>
        </p:nvCxnSpPr>
        <p:spPr>
          <a:xfrm>
            <a:off x="10620328" y="3242266"/>
            <a:ext cx="26679" cy="1168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67" name="Straight Arrow Connector 2066"/>
          <p:cNvCxnSpPr/>
          <p:nvPr/>
        </p:nvCxnSpPr>
        <p:spPr>
          <a:xfrm>
            <a:off x="10749692" y="3172594"/>
            <a:ext cx="690013" cy="1538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69" name="Straight Arrow Connector 2068"/>
          <p:cNvCxnSpPr/>
          <p:nvPr/>
        </p:nvCxnSpPr>
        <p:spPr>
          <a:xfrm>
            <a:off x="10787743" y="2725674"/>
            <a:ext cx="651962" cy="948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70" name="TextBox 2069"/>
          <p:cNvSpPr txBox="1"/>
          <p:nvPr/>
        </p:nvSpPr>
        <p:spPr>
          <a:xfrm>
            <a:off x="9776785" y="2668158"/>
            <a:ext cx="1528188" cy="646331"/>
          </a:xfrm>
          <a:prstGeom prst="rect">
            <a:avLst/>
          </a:prstGeom>
          <a:noFill/>
        </p:spPr>
        <p:txBody>
          <a:bodyPr wrap="square" rtlCol="0">
            <a:spAutoFit/>
          </a:bodyPr>
          <a:lstStyle/>
          <a:p>
            <a:pPr algn="ctr"/>
            <a:r>
              <a:rPr lang="en-GB" dirty="0"/>
              <a:t>Other helpful learning.</a:t>
            </a:r>
          </a:p>
        </p:txBody>
      </p:sp>
      <p:sp>
        <p:nvSpPr>
          <p:cNvPr id="2071" name="TextBox 2070"/>
          <p:cNvSpPr txBox="1"/>
          <p:nvPr/>
        </p:nvSpPr>
        <p:spPr>
          <a:xfrm>
            <a:off x="5842428" y="3314489"/>
            <a:ext cx="975702"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Tips for the reader</a:t>
            </a:r>
          </a:p>
        </p:txBody>
      </p:sp>
      <p:sp>
        <p:nvSpPr>
          <p:cNvPr id="2072" name="TextBox 2071"/>
          <p:cNvSpPr txBox="1"/>
          <p:nvPr/>
        </p:nvSpPr>
        <p:spPr>
          <a:xfrm>
            <a:off x="6232502" y="5463888"/>
            <a:ext cx="1215512"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Questions about the book</a:t>
            </a:r>
          </a:p>
        </p:txBody>
      </p:sp>
      <p:pic>
        <p:nvPicPr>
          <p:cNvPr id="6" name="Picture 5">
            <a:extLst>
              <a:ext uri="{FF2B5EF4-FFF2-40B4-BE49-F238E27FC236}">
                <a16:creationId xmlns:a16="http://schemas.microsoft.com/office/drawing/2014/main" id="{CBB3BC04-066C-4F64-83BD-2A0A1701D9A1}"/>
              </a:ext>
            </a:extLst>
          </p:cNvPr>
          <p:cNvPicPr>
            <a:picLocks noChangeAspect="1"/>
          </p:cNvPicPr>
          <p:nvPr/>
        </p:nvPicPr>
        <p:blipFill>
          <a:blip r:embed="rId17"/>
          <a:stretch>
            <a:fillRect/>
          </a:stretch>
        </p:blipFill>
        <p:spPr>
          <a:xfrm>
            <a:off x="8233660" y="230009"/>
            <a:ext cx="2232184" cy="1152224"/>
          </a:xfrm>
          <a:prstGeom prst="rect">
            <a:avLst/>
          </a:prstGeom>
        </p:spPr>
      </p:pic>
    </p:spTree>
    <p:extLst>
      <p:ext uri="{BB962C8B-B14F-4D97-AF65-F5344CB8AC3E}">
        <p14:creationId xmlns:p14="http://schemas.microsoft.com/office/powerpoint/2010/main" val="2750632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8872</TotalTime>
  <Words>2933</Words>
  <Application>Microsoft Office PowerPoint</Application>
  <PresentationFormat>Widescreen</PresentationFormat>
  <Paragraphs>343</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Century Gothic</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Hawkins</dc:creator>
  <cp:lastModifiedBy>Fiona McManus</cp:lastModifiedBy>
  <cp:revision>69</cp:revision>
  <cp:lastPrinted>2021-07-13T12:32:36Z</cp:lastPrinted>
  <dcterms:created xsi:type="dcterms:W3CDTF">2020-09-17T18:32:33Z</dcterms:created>
  <dcterms:modified xsi:type="dcterms:W3CDTF">2023-09-12T09:28:18Z</dcterms:modified>
</cp:coreProperties>
</file>