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74" r:id="rId6"/>
    <p:sldId id="271" r:id="rId7"/>
    <p:sldId id="266" r:id="rId8"/>
    <p:sldId id="272" r:id="rId9"/>
    <p:sldId id="260" r:id="rId10"/>
    <p:sldId id="265" r:id="rId11"/>
    <p:sldId id="280" r:id="rId12"/>
    <p:sldId id="281" r:id="rId13"/>
    <p:sldId id="276" r:id="rId14"/>
    <p:sldId id="277" r:id="rId15"/>
    <p:sldId id="278" r:id="rId16"/>
    <p:sldId id="279" r:id="rId17"/>
    <p:sldId id="263" r:id="rId18"/>
    <p:sldId id="275"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p:normalViewPr>
  <p:slideViewPr>
    <p:cSldViewPr snapToGrid="0">
      <p:cViewPr varScale="1">
        <p:scale>
          <a:sx n="73" d="100"/>
          <a:sy n="73" d="100"/>
        </p:scale>
        <p:origin x="4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ear5@woodfieldprimar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703" y="2674490"/>
            <a:ext cx="10052976" cy="3329581"/>
          </a:xfrm>
        </p:spPr>
        <p:txBody>
          <a:bodyPr/>
          <a:lstStyle/>
          <a:p>
            <a:r>
              <a:rPr lang="en-GB" sz="8000" dirty="0"/>
              <a:t>Welcome to Year 5!</a:t>
            </a:r>
          </a:p>
        </p:txBody>
      </p:sp>
      <p:pic>
        <p:nvPicPr>
          <p:cNvPr id="1026" name="Picture 2" descr="Bridge 20 Ashby Canal Photograph by Colin Ba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37" y="1880775"/>
            <a:ext cx="2381147" cy="1587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ver Arrow near Studley -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222" y="1786773"/>
            <a:ext cx="2440140" cy="1626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ver Tamar Project |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06" y="1786773"/>
            <a:ext cx="2395398" cy="16421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ver Trent | river, England, United Kingdom | Britan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2107" y="1806437"/>
            <a:ext cx="2149962" cy="1607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6"/>
          <a:srcRect r="82861"/>
          <a:stretch/>
        </p:blipFill>
        <p:spPr>
          <a:xfrm>
            <a:off x="342949" y="257371"/>
            <a:ext cx="1172342" cy="1095375"/>
          </a:xfrm>
          <a:prstGeom prst="rect">
            <a:avLst/>
          </a:prstGeom>
        </p:spPr>
      </p:pic>
      <p:pic>
        <p:nvPicPr>
          <p:cNvPr id="3" name="Picture 2"/>
          <p:cNvPicPr>
            <a:picLocks noChangeAspect="1"/>
          </p:cNvPicPr>
          <p:nvPr/>
        </p:nvPicPr>
        <p:blipFill>
          <a:blip r:embed="rId7"/>
          <a:stretch>
            <a:fillRect/>
          </a:stretch>
        </p:blipFill>
        <p:spPr>
          <a:xfrm>
            <a:off x="1515291" y="257371"/>
            <a:ext cx="4992872" cy="1095375"/>
          </a:xfrm>
          <a:prstGeom prst="rect">
            <a:avLst/>
          </a:prstGeom>
        </p:spPr>
      </p:pic>
    </p:spTree>
    <p:extLst>
      <p:ext uri="{BB962C8B-B14F-4D97-AF65-F5344CB8AC3E}">
        <p14:creationId xmlns:p14="http://schemas.microsoft.com/office/powerpoint/2010/main" val="299816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8" y="156000"/>
            <a:ext cx="9404723" cy="1400530"/>
          </a:xfrm>
        </p:spPr>
        <p:txBody>
          <a:bodyPr/>
          <a:lstStyle/>
          <a:p>
            <a:r>
              <a:rPr lang="en-GB" dirty="0"/>
              <a:t>Behaviour expectations</a:t>
            </a:r>
          </a:p>
        </p:txBody>
      </p:sp>
      <p:sp>
        <p:nvSpPr>
          <p:cNvPr id="3" name="Content Placeholder 2"/>
          <p:cNvSpPr>
            <a:spLocks noGrp="1"/>
          </p:cNvSpPr>
          <p:nvPr>
            <p:ph idx="1"/>
          </p:nvPr>
        </p:nvSpPr>
        <p:spPr>
          <a:xfrm>
            <a:off x="1024935" y="1112393"/>
            <a:ext cx="9856425" cy="4195481"/>
          </a:xfrm>
        </p:spPr>
        <p:txBody>
          <a:bodyPr>
            <a:noAutofit/>
          </a:bodyPr>
          <a:lstStyle/>
          <a:p>
            <a:pPr marL="0" indent="0">
              <a:lnSpc>
                <a:spcPct val="107000"/>
              </a:lnSpc>
              <a:spcAft>
                <a:spcPts val="800"/>
              </a:spcAft>
              <a:buNone/>
            </a:pPr>
            <a:r>
              <a:rPr lang="en-GB" sz="2400" dirty="0" smtClean="0">
                <a:latin typeface="Century Gothic" panose="020B0502020202020204" pitchFamily="34" charset="0"/>
                <a:ea typeface="Calibri" panose="020F0502020204030204" pitchFamily="34" charset="0"/>
                <a:cs typeface="Calibri" panose="020F0502020204030204" pitchFamily="34" charset="0"/>
              </a:rPr>
              <a:t>We </a:t>
            </a:r>
            <a:r>
              <a:rPr lang="en-GB" sz="2400" dirty="0">
                <a:latin typeface="Century Gothic" panose="020B0502020202020204" pitchFamily="34" charset="0"/>
                <a:ea typeface="Calibri" panose="020F0502020204030204" pitchFamily="34" charset="0"/>
                <a:cs typeface="Calibri" panose="020F0502020204030204" pitchFamily="34" charset="0"/>
              </a:rPr>
              <a:t>will continue with our existing policy of names being moved up/down on behaviour charts.</a:t>
            </a:r>
            <a:r>
              <a:rPr lang="en-GB" sz="2400" dirty="0">
                <a:latin typeface="Century Gothic" panose="020B0502020202020204" pitchFamily="34" charset="0"/>
                <a:ea typeface="Calibri" panose="020F0502020204030204" pitchFamily="34" charset="0"/>
                <a:cs typeface="Times New Roman" panose="02020603050405020304" pitchFamily="18" charset="0"/>
              </a:rPr>
              <a:t> </a:t>
            </a:r>
          </a:p>
          <a:p>
            <a:endParaRPr lang="en-GB" sz="2400" dirty="0" smtClean="0"/>
          </a:p>
          <a:p>
            <a:r>
              <a:rPr lang="en-GB" sz="2400" dirty="0" smtClean="0"/>
              <a:t>Each </a:t>
            </a:r>
            <a:r>
              <a:rPr lang="en-GB" sz="2400" dirty="0"/>
              <a:t>day, every child will begin on </a:t>
            </a:r>
            <a:r>
              <a:rPr lang="en-GB" sz="2400" b="1" dirty="0" smtClean="0"/>
              <a:t>‘Start Point’ </a:t>
            </a:r>
            <a:r>
              <a:rPr lang="en-GB" sz="2400" dirty="0"/>
              <a:t>and will progress to </a:t>
            </a:r>
            <a:r>
              <a:rPr lang="en-GB" sz="2400" b="1" dirty="0" smtClean="0"/>
              <a:t>‘Recognition’.</a:t>
            </a:r>
            <a:endParaRPr lang="en-GB" sz="2400" dirty="0"/>
          </a:p>
          <a:p>
            <a:r>
              <a:rPr lang="en-GB" sz="2400" dirty="0"/>
              <a:t>For an outstanding day, children will receive </a:t>
            </a:r>
            <a:r>
              <a:rPr lang="en-GB" sz="2400" dirty="0" smtClean="0"/>
              <a:t>a </a:t>
            </a:r>
            <a:r>
              <a:rPr lang="en-GB" sz="2400" b="1" u="sng" dirty="0" smtClean="0"/>
              <a:t>praise point.</a:t>
            </a:r>
            <a:endParaRPr lang="en-GB" sz="2400" b="1" u="sng" dirty="0"/>
          </a:p>
          <a:p>
            <a:r>
              <a:rPr lang="en-GB" sz="2400" dirty="0"/>
              <a:t>If a child receives a warning, they will move to the </a:t>
            </a:r>
            <a:r>
              <a:rPr lang="en-GB" sz="2400" dirty="0" smtClean="0"/>
              <a:t>‘</a:t>
            </a:r>
            <a:r>
              <a:rPr lang="en-GB" sz="2400" b="1" dirty="0" smtClean="0"/>
              <a:t>Warning</a:t>
            </a:r>
            <a:r>
              <a:rPr lang="en-GB" sz="2400" dirty="0" smtClean="0"/>
              <a:t>’</a:t>
            </a:r>
            <a:r>
              <a:rPr lang="en-GB" sz="2400" b="1" dirty="0" smtClean="0"/>
              <a:t>. </a:t>
            </a:r>
            <a:r>
              <a:rPr lang="en-GB" sz="2400" dirty="0"/>
              <a:t>This can be rectified by  improved behaviour and children can be moved back to</a:t>
            </a:r>
            <a:r>
              <a:rPr lang="en-GB" sz="2400" b="1" dirty="0"/>
              <a:t> ‘ </a:t>
            </a:r>
            <a:r>
              <a:rPr lang="en-GB" sz="2400" b="1" dirty="0" smtClean="0"/>
              <a:t>Start Point’.</a:t>
            </a:r>
            <a:endParaRPr lang="en-GB" sz="2400" dirty="0"/>
          </a:p>
          <a:p>
            <a:r>
              <a:rPr lang="en-GB" sz="2400" dirty="0"/>
              <a:t>Upon a second warning, children will be moved down ‘ </a:t>
            </a:r>
            <a:r>
              <a:rPr lang="en-GB" sz="2400" b="1" dirty="0" smtClean="0"/>
              <a:t>Consequence.’ </a:t>
            </a:r>
            <a:r>
              <a:rPr lang="en-GB" sz="2400" dirty="0"/>
              <a:t>This means that the child </a:t>
            </a:r>
            <a:r>
              <a:rPr lang="en-GB" sz="2400" dirty="0" smtClean="0"/>
              <a:t>will receive a </a:t>
            </a:r>
            <a:r>
              <a:rPr lang="en-GB" sz="2400" b="1" u="sng" dirty="0" smtClean="0"/>
              <a:t>behaviour point</a:t>
            </a:r>
            <a:r>
              <a:rPr lang="en-GB" sz="2400" dirty="0" smtClean="0"/>
              <a:t>.</a:t>
            </a:r>
            <a:endParaRPr lang="en-GB" sz="2400" dirty="0"/>
          </a:p>
        </p:txBody>
      </p:sp>
    </p:spTree>
    <p:extLst>
      <p:ext uri="{BB962C8B-B14F-4D97-AF65-F5344CB8AC3E}">
        <p14:creationId xmlns:p14="http://schemas.microsoft.com/office/powerpoint/2010/main" val="371625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36" y="126146"/>
            <a:ext cx="9404723" cy="1400530"/>
          </a:xfrm>
        </p:spPr>
        <p:txBody>
          <a:bodyPr/>
          <a:lstStyle/>
          <a:p>
            <a:r>
              <a:rPr lang="en-GB" dirty="0"/>
              <a:t>Behaviour expectations</a:t>
            </a:r>
          </a:p>
        </p:txBody>
      </p:sp>
      <p:sp>
        <p:nvSpPr>
          <p:cNvPr id="3" name="Content Placeholder 2"/>
          <p:cNvSpPr>
            <a:spLocks noGrp="1"/>
          </p:cNvSpPr>
          <p:nvPr>
            <p:ph idx="1"/>
          </p:nvPr>
        </p:nvSpPr>
        <p:spPr>
          <a:xfrm>
            <a:off x="215036" y="1007889"/>
            <a:ext cx="11815855" cy="4195481"/>
          </a:xfrm>
        </p:spPr>
        <p:txBody>
          <a:bodyPr>
            <a:normAutofit fontScale="25000" lnSpcReduction="20000"/>
          </a:bodyPr>
          <a:lstStyle/>
          <a:p>
            <a:pPr marL="0" indent="0">
              <a:lnSpc>
                <a:spcPct val="107000"/>
              </a:lnSpc>
              <a:spcAft>
                <a:spcPts val="800"/>
              </a:spcAft>
              <a:buNone/>
            </a:pPr>
            <a:r>
              <a:rPr lang="en-GB" sz="8000" b="1" u="sng" dirty="0">
                <a:latin typeface="Century Gothic" panose="020B0502020202020204" pitchFamily="34" charset="0"/>
                <a:ea typeface="Calibri" panose="020F0502020204030204" pitchFamily="34" charset="0"/>
                <a:cs typeface="Calibri" panose="020F0502020204030204" pitchFamily="34" charset="0"/>
              </a:rPr>
              <a:t>Praise Points</a:t>
            </a: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0" dirty="0">
                <a:latin typeface="Century Gothic" panose="020B0502020202020204" pitchFamily="34" charset="0"/>
                <a:ea typeface="Calibri" panose="020F0502020204030204" pitchFamily="34" charset="0"/>
                <a:cs typeface="Calibri" panose="020F0502020204030204" pitchFamily="34" charset="0"/>
              </a:rPr>
              <a:t>Pupils will now receive Praise Points when they are show behaviours which deserve reward.</a:t>
            </a:r>
          </a:p>
          <a:p>
            <a:pPr>
              <a:lnSpc>
                <a:spcPct val="107000"/>
              </a:lnSpc>
              <a:spcAft>
                <a:spcPts val="800"/>
              </a:spcAft>
            </a:pPr>
            <a:r>
              <a:rPr lang="en-GB" sz="8000" dirty="0">
                <a:latin typeface="Century Gothic" panose="020B0502020202020204" pitchFamily="34" charset="0"/>
                <a:ea typeface="Calibri" panose="020F0502020204030204" pitchFamily="34" charset="0"/>
                <a:cs typeface="Calibri" panose="020F0502020204030204" pitchFamily="34" charset="0"/>
              </a:rPr>
              <a:t>These praise points all have these names:</a:t>
            </a: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GB" sz="8000" dirty="0">
                <a:latin typeface="Century Gothic" panose="020B0502020202020204" pitchFamily="34" charset="0"/>
                <a:ea typeface="Calibri" panose="020F0502020204030204" pitchFamily="34" charset="0"/>
                <a:cs typeface="Calibri" panose="020F0502020204030204" pitchFamily="34" charset="0"/>
              </a:rPr>
              <a:t>Kind &amp; Helpful (any behaviour considered to be kind, helpful or similar towards any other members of the school community)</a:t>
            </a: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GB" sz="8000" dirty="0">
                <a:latin typeface="Century Gothic" panose="020B0502020202020204" pitchFamily="34" charset="0"/>
                <a:ea typeface="Calibri" panose="020F0502020204030204" pitchFamily="34" charset="0"/>
                <a:cs typeface="Calibri" panose="020F0502020204030204" pitchFamily="34" charset="0"/>
              </a:rPr>
              <a:t>Smart Learning (showing an excellent attitude to learning)</a:t>
            </a: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GB" sz="8000" dirty="0">
                <a:latin typeface="Century Gothic" panose="020B0502020202020204" pitchFamily="34" charset="0"/>
                <a:ea typeface="Calibri" panose="020F0502020204030204" pitchFamily="34" charset="0"/>
                <a:cs typeface="Calibri" panose="020F0502020204030204" pitchFamily="34" charset="0"/>
              </a:rPr>
              <a:t>Smart Walking (children being seen walking/lining up around the school sensibly)</a:t>
            </a: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GB" sz="8000" dirty="0">
                <a:latin typeface="Century Gothic" panose="020B0502020202020204" pitchFamily="34" charset="0"/>
                <a:ea typeface="Calibri" panose="020F0502020204030204" pitchFamily="34" charset="0"/>
                <a:cs typeface="Calibri" panose="020F0502020204030204" pitchFamily="34" charset="0"/>
              </a:rPr>
              <a:t>Smart Sitting (sitting smartly ready to learn</a:t>
            </a:r>
            <a:r>
              <a:rPr lang="en-GB" sz="8000" dirty="0" smtClean="0">
                <a:latin typeface="Century Gothic" panose="020B0502020202020204" pitchFamily="34" charset="0"/>
                <a:ea typeface="Calibri" panose="020F0502020204030204" pitchFamily="34" charset="0"/>
                <a:cs typeface="Calibri" panose="020F0502020204030204" pitchFamily="34" charset="0"/>
              </a:rPr>
              <a:t>)</a:t>
            </a:r>
          </a:p>
          <a:p>
            <a:pPr lvl="0">
              <a:lnSpc>
                <a:spcPct val="107000"/>
              </a:lnSpc>
              <a:spcAft>
                <a:spcPts val="800"/>
              </a:spcAft>
              <a:buFont typeface="Symbol" panose="05050102010706020507" pitchFamily="18" charset="2"/>
              <a:buChar char=""/>
            </a:pPr>
            <a:endParaRPr lang="en-GB" sz="80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0" dirty="0">
                <a:latin typeface="Century Gothic" panose="020B0502020202020204" pitchFamily="34" charset="0"/>
                <a:ea typeface="Calibri" panose="020F0502020204030204" pitchFamily="34" charset="0"/>
                <a:cs typeface="Times New Roman" panose="02020603050405020304" pitchFamily="18" charset="0"/>
              </a:rPr>
              <a:t>In KS2</a:t>
            </a:r>
            <a:r>
              <a:rPr lang="en-GB" sz="80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8000" dirty="0">
                <a:latin typeface="Century Gothic" panose="020B0502020202020204" pitchFamily="34" charset="0"/>
                <a:ea typeface="Calibri" panose="020F0502020204030204" pitchFamily="34" charset="0"/>
                <a:cs typeface="Times New Roman" panose="02020603050405020304" pitchFamily="18" charset="0"/>
              </a:rPr>
              <a:t>praise points will also </a:t>
            </a:r>
            <a:r>
              <a:rPr lang="en-GB" sz="8000" dirty="0" smtClean="0">
                <a:latin typeface="Century Gothic" panose="020B0502020202020204" pitchFamily="34" charset="0"/>
                <a:ea typeface="Calibri" panose="020F0502020204030204" pitchFamily="34" charset="0"/>
                <a:cs typeface="Times New Roman" panose="02020603050405020304" pitchFamily="18" charset="0"/>
              </a:rPr>
              <a:t>be house </a:t>
            </a:r>
            <a:r>
              <a:rPr lang="en-GB" sz="8000" dirty="0">
                <a:latin typeface="Century Gothic" panose="020B0502020202020204" pitchFamily="34" charset="0"/>
                <a:ea typeface="Calibri" panose="020F0502020204030204" pitchFamily="34" charset="0"/>
                <a:cs typeface="Times New Roman" panose="02020603050405020304" pitchFamily="18" charset="0"/>
              </a:rPr>
              <a:t>points </a:t>
            </a:r>
            <a:endParaRPr lang="en-GB" sz="8000" dirty="0" smtClean="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8000" dirty="0">
                <a:latin typeface="Century Gothic" panose="020B0502020202020204" pitchFamily="34" charset="0"/>
                <a:ea typeface="Calibri" panose="020F0502020204030204" pitchFamily="34" charset="0"/>
                <a:cs typeface="Times New Roman" panose="02020603050405020304" pitchFamily="18" charset="0"/>
              </a:rPr>
              <a:t>they are not separate.</a:t>
            </a:r>
            <a:endParaRPr lang="en-GB" sz="8000" dirty="0">
              <a:latin typeface="Century Gothic" panose="020B0502020202020204" pitchFamily="34" charset="0"/>
              <a:ea typeface="Calibri" panose="020F0502020204030204" pitchFamily="34" charset="0"/>
              <a:cs typeface="Calibri" panose="020F0502020204030204" pitchFamily="34" charset="0"/>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799" y="4140054"/>
            <a:ext cx="3693527" cy="25552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2648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7" y="139209"/>
            <a:ext cx="9404723" cy="1400530"/>
          </a:xfrm>
        </p:spPr>
        <p:txBody>
          <a:bodyPr/>
          <a:lstStyle/>
          <a:p>
            <a:r>
              <a:rPr lang="en-GB" dirty="0" smtClean="0"/>
              <a:t>Behaviour </a:t>
            </a:r>
            <a:r>
              <a:rPr lang="en-GB" dirty="0"/>
              <a:t>expectations</a:t>
            </a:r>
          </a:p>
        </p:txBody>
      </p:sp>
      <p:sp>
        <p:nvSpPr>
          <p:cNvPr id="3" name="Content Placeholder 2"/>
          <p:cNvSpPr>
            <a:spLocks noGrp="1"/>
          </p:cNvSpPr>
          <p:nvPr>
            <p:ph idx="1"/>
          </p:nvPr>
        </p:nvSpPr>
        <p:spPr>
          <a:xfrm>
            <a:off x="352687" y="1034016"/>
            <a:ext cx="11456136" cy="4870395"/>
          </a:xfrm>
        </p:spPr>
        <p:txBody>
          <a:bodyPr>
            <a:normAutofit/>
          </a:bodyPr>
          <a:lstStyle/>
          <a:p>
            <a:pPr marL="0" indent="0">
              <a:lnSpc>
                <a:spcPct val="107000"/>
              </a:lnSpc>
              <a:spcAft>
                <a:spcPts val="800"/>
              </a:spcAft>
              <a:buNone/>
            </a:pPr>
            <a:r>
              <a:rPr lang="en-GB" b="1" u="sng" dirty="0">
                <a:latin typeface="Century Gothic" panose="020B0502020202020204" pitchFamily="34" charset="0"/>
                <a:ea typeface="Calibri" panose="020F0502020204030204" pitchFamily="34" charset="0"/>
                <a:cs typeface="Calibri" panose="020F0502020204030204" pitchFamily="34" charset="0"/>
              </a:rPr>
              <a:t>Behaviour </a:t>
            </a:r>
            <a:r>
              <a:rPr lang="en-GB" b="1" u="sng" dirty="0" smtClean="0">
                <a:latin typeface="Century Gothic" panose="020B0502020202020204" pitchFamily="34" charset="0"/>
                <a:ea typeface="Calibri" panose="020F0502020204030204" pitchFamily="34" charset="0"/>
                <a:cs typeface="Calibri" panose="020F0502020204030204" pitchFamily="34" charset="0"/>
              </a:rPr>
              <a:t>Points</a:t>
            </a:r>
            <a:endParaRPr lang="en-GB" b="1" u="sng" dirty="0">
              <a:latin typeface="Century Gothic" panose="020B0502020202020204" pitchFamily="34" charset="0"/>
              <a:ea typeface="Calibri" panose="020F0502020204030204" pitchFamily="34" charset="0"/>
              <a:cs typeface="Calibri" panose="020F0502020204030204" pitchFamily="34" charset="0"/>
            </a:endParaRPr>
          </a:p>
          <a:p>
            <a:r>
              <a:rPr lang="en-GB" dirty="0" smtClean="0">
                <a:latin typeface="Century Gothic" panose="020B0502020202020204" pitchFamily="34" charset="0"/>
              </a:rPr>
              <a:t>For </a:t>
            </a:r>
            <a:r>
              <a:rPr lang="en-GB" dirty="0">
                <a:latin typeface="Century Gothic" panose="020B0502020202020204" pitchFamily="34" charset="0"/>
              </a:rPr>
              <a:t>negative behaviours, children may receive a behaviour point. </a:t>
            </a:r>
          </a:p>
          <a:p>
            <a:endParaRPr lang="en-GB" dirty="0">
              <a:latin typeface="Century Gothic" panose="020B0502020202020204" pitchFamily="34" charset="0"/>
            </a:endParaRPr>
          </a:p>
          <a:p>
            <a:r>
              <a:rPr lang="en-GB" dirty="0">
                <a:latin typeface="Century Gothic" panose="020B0502020202020204" pitchFamily="34" charset="0"/>
              </a:rPr>
              <a:t>If </a:t>
            </a:r>
            <a:r>
              <a:rPr lang="en-GB" dirty="0" smtClean="0">
                <a:latin typeface="Century Gothic" panose="020B0502020202020204" pitchFamily="34" charset="0"/>
              </a:rPr>
              <a:t>their name </a:t>
            </a:r>
            <a:r>
              <a:rPr lang="en-GB" dirty="0">
                <a:latin typeface="Century Gothic" panose="020B0502020202020204" pitchFamily="34" charset="0"/>
              </a:rPr>
              <a:t>is moved down twice on </a:t>
            </a:r>
            <a:r>
              <a:rPr lang="en-GB" dirty="0" smtClean="0">
                <a:latin typeface="Century Gothic" panose="020B0502020202020204" pitchFamily="34" charset="0"/>
              </a:rPr>
              <a:t>the </a:t>
            </a:r>
            <a:r>
              <a:rPr lang="en-GB" dirty="0">
                <a:latin typeface="Century Gothic" panose="020B0502020202020204" pitchFamily="34" charset="0"/>
              </a:rPr>
              <a:t>class behaviour chart</a:t>
            </a:r>
            <a:r>
              <a:rPr lang="en-GB" dirty="0" smtClean="0">
                <a:latin typeface="Century Gothic" panose="020B0502020202020204" pitchFamily="34" charset="0"/>
              </a:rPr>
              <a:t>, they will </a:t>
            </a:r>
            <a:r>
              <a:rPr lang="en-GB" dirty="0">
                <a:latin typeface="Century Gothic" panose="020B0502020202020204" pitchFamily="34" charset="0"/>
              </a:rPr>
              <a:t>get a behaviour point. </a:t>
            </a:r>
            <a:r>
              <a:rPr lang="en-GB" dirty="0" smtClean="0">
                <a:latin typeface="Century Gothic" panose="020B0502020202020204" pitchFamily="34" charset="0"/>
              </a:rPr>
              <a:t>They </a:t>
            </a:r>
            <a:r>
              <a:rPr lang="en-GB" dirty="0">
                <a:latin typeface="Century Gothic" panose="020B0502020202020204" pitchFamily="34" charset="0"/>
              </a:rPr>
              <a:t>could also get a behaviour point if </a:t>
            </a:r>
            <a:r>
              <a:rPr lang="en-GB" dirty="0" smtClean="0">
                <a:latin typeface="Century Gothic" panose="020B0502020202020204" pitchFamily="34" charset="0"/>
              </a:rPr>
              <a:t>they do </a:t>
            </a:r>
            <a:r>
              <a:rPr lang="en-GB" dirty="0">
                <a:latin typeface="Century Gothic" panose="020B0502020202020204" pitchFamily="34" charset="0"/>
              </a:rPr>
              <a:t>something serious which goes against our school rules.</a:t>
            </a:r>
          </a:p>
          <a:p>
            <a:pPr marL="0" indent="0">
              <a:buNone/>
            </a:pPr>
            <a:endParaRPr lang="en-GB" dirty="0">
              <a:latin typeface="Century Gothic" panose="020B0502020202020204" pitchFamily="34" charset="0"/>
            </a:endParaRPr>
          </a:p>
          <a:p>
            <a:r>
              <a:rPr lang="en-GB" dirty="0">
                <a:latin typeface="Century Gothic" panose="020B0502020202020204" pitchFamily="34" charset="0"/>
              </a:rPr>
              <a:t>In KS2, behaviour points are effectively replacing Red Marks</a:t>
            </a:r>
            <a:r>
              <a:rPr lang="en-GB" dirty="0" smtClean="0">
                <a:latin typeface="Century Gothic" panose="020B0502020202020204" pitchFamily="34" charset="0"/>
              </a:rPr>
              <a:t>.</a:t>
            </a:r>
          </a:p>
          <a:p>
            <a:endParaRPr lang="en-GB" dirty="0">
              <a:latin typeface="Century Gothic" panose="020B0502020202020204" pitchFamily="34" charset="0"/>
            </a:endParaRPr>
          </a:p>
          <a:p>
            <a:pPr marL="0" indent="0">
              <a:buNone/>
            </a:pPr>
            <a:r>
              <a:rPr lang="en-GB" dirty="0">
                <a:latin typeface="Century Gothic" panose="020B0502020202020204" pitchFamily="34" charset="0"/>
                <a:ea typeface="Calibri" panose="020F0502020204030204" pitchFamily="34" charset="0"/>
                <a:cs typeface="Calibri" panose="020F0502020204030204" pitchFamily="34" charset="0"/>
              </a:rPr>
              <a:t>On the app that the school use to communicate with parents and carers, </a:t>
            </a:r>
            <a:r>
              <a:rPr lang="en-GB" dirty="0" smtClean="0">
                <a:latin typeface="Century Gothic" panose="020B0502020202020204" pitchFamily="34" charset="0"/>
                <a:ea typeface="Calibri" panose="020F0502020204030204" pitchFamily="34" charset="0"/>
                <a:cs typeface="Calibri" panose="020F0502020204030204" pitchFamily="34" charset="0"/>
              </a:rPr>
              <a:t>praise and behaviour points </a:t>
            </a:r>
            <a:r>
              <a:rPr lang="en-GB" dirty="0">
                <a:latin typeface="Century Gothic" panose="020B0502020202020204" pitchFamily="34" charset="0"/>
                <a:ea typeface="Calibri" panose="020F0502020204030204" pitchFamily="34" charset="0"/>
                <a:cs typeface="Calibri" panose="020F0502020204030204" pitchFamily="34" charset="0"/>
              </a:rPr>
              <a:t>will be shown on </a:t>
            </a:r>
            <a:r>
              <a:rPr lang="en-GB" dirty="0" smtClean="0">
                <a:latin typeface="Century Gothic" panose="020B0502020202020204" pitchFamily="34" charset="0"/>
                <a:ea typeface="Calibri" panose="020F0502020204030204" pitchFamily="34" charset="0"/>
                <a:cs typeface="Calibri" panose="020F0502020204030204" pitchFamily="34" charset="0"/>
              </a:rPr>
              <a:t>there.</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9326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27648" y="340783"/>
            <a:ext cx="6264696" cy="576064"/>
          </a:xfrm>
        </p:spPr>
        <p:txBody>
          <a:bodyPr>
            <a:noAutofit/>
          </a:bodyPr>
          <a:lstStyle/>
          <a:p>
            <a:pPr algn="l"/>
            <a:r>
              <a:rPr lang="en-GB" sz="4000" dirty="0">
                <a:solidFill>
                  <a:schemeClr val="tx1"/>
                </a:solidFill>
                <a:latin typeface="Century Gothic" panose="020B0502020202020204" pitchFamily="34" charset="0"/>
              </a:rPr>
              <a:t>Social media</a:t>
            </a:r>
          </a:p>
        </p:txBody>
      </p:sp>
      <p:sp>
        <p:nvSpPr>
          <p:cNvPr id="3" name="TextBox 2">
            <a:extLst>
              <a:ext uri="{FF2B5EF4-FFF2-40B4-BE49-F238E27FC236}">
                <a16:creationId xmlns:a16="http://schemas.microsoft.com/office/drawing/2014/main" id="{48159A30-EFC8-41CB-8FD5-636BEA97953F}"/>
              </a:ext>
            </a:extLst>
          </p:cNvPr>
          <p:cNvSpPr txBox="1"/>
          <p:nvPr/>
        </p:nvSpPr>
        <p:spPr>
          <a:xfrm>
            <a:off x="2927648" y="1196753"/>
            <a:ext cx="2520280" cy="3816429"/>
          </a:xfrm>
          <a:prstGeom prst="rect">
            <a:avLst/>
          </a:prstGeom>
          <a:noFill/>
        </p:spPr>
        <p:txBody>
          <a:bodyPr wrap="square" rtlCol="0">
            <a:spAutoFit/>
          </a:bodyPr>
          <a:lstStyle/>
          <a:p>
            <a:r>
              <a:rPr lang="en-GB" sz="2800" dirty="0">
                <a:latin typeface="Century Gothic" panose="020B0502020202020204" pitchFamily="34" charset="0"/>
              </a:rPr>
              <a:t>Facebook</a:t>
            </a:r>
          </a:p>
          <a:p>
            <a:r>
              <a:rPr lang="en-GB" sz="2800" dirty="0">
                <a:latin typeface="Century Gothic" panose="020B0502020202020204" pitchFamily="34" charset="0"/>
              </a:rPr>
              <a:t>Instagram</a:t>
            </a:r>
          </a:p>
          <a:p>
            <a:r>
              <a:rPr lang="en-GB" sz="2800" dirty="0" err="1">
                <a:latin typeface="Century Gothic" panose="020B0502020202020204" pitchFamily="34" charset="0"/>
              </a:rPr>
              <a:t>Tik</a:t>
            </a:r>
            <a:r>
              <a:rPr lang="en-GB" sz="2800" dirty="0">
                <a:latin typeface="Century Gothic" panose="020B0502020202020204" pitchFamily="34" charset="0"/>
              </a:rPr>
              <a:t> Tok</a:t>
            </a:r>
          </a:p>
          <a:p>
            <a:r>
              <a:rPr lang="en-GB" sz="2800" dirty="0">
                <a:latin typeface="Century Gothic" panose="020B0502020202020204" pitchFamily="34" charset="0"/>
              </a:rPr>
              <a:t>Snapchat</a:t>
            </a:r>
          </a:p>
          <a:p>
            <a:r>
              <a:rPr lang="en-GB" sz="2800" dirty="0">
                <a:latin typeface="Century Gothic" panose="020B0502020202020204" pitchFamily="34" charset="0"/>
              </a:rPr>
              <a:t>Twitter</a:t>
            </a:r>
          </a:p>
          <a:p>
            <a:r>
              <a:rPr lang="en-GB" sz="2800" dirty="0">
                <a:latin typeface="Century Gothic" panose="020B0502020202020204" pitchFamily="34" charset="0"/>
              </a:rPr>
              <a:t>Wink</a:t>
            </a:r>
          </a:p>
          <a:p>
            <a:endParaRPr lang="en-GB" sz="2800" dirty="0">
              <a:latin typeface="Century Gothic" panose="020B0502020202020204" pitchFamily="34" charset="0"/>
            </a:endParaRPr>
          </a:p>
          <a:p>
            <a:r>
              <a:rPr lang="en-GB" sz="2800" dirty="0">
                <a:latin typeface="Century Gothic" panose="020B0502020202020204" pitchFamily="34" charset="0"/>
              </a:rPr>
              <a:t>WhatsApp</a:t>
            </a:r>
          </a:p>
          <a:p>
            <a:endParaRPr lang="en-GB" dirty="0"/>
          </a:p>
        </p:txBody>
      </p:sp>
      <p:sp>
        <p:nvSpPr>
          <p:cNvPr id="4" name="TextBox 3">
            <a:extLst>
              <a:ext uri="{FF2B5EF4-FFF2-40B4-BE49-F238E27FC236}">
                <a16:creationId xmlns:a16="http://schemas.microsoft.com/office/drawing/2014/main" id="{BFCF1BBA-D664-4F07-92C6-573658EB53C7}"/>
              </a:ext>
            </a:extLst>
          </p:cNvPr>
          <p:cNvSpPr txBox="1"/>
          <p:nvPr/>
        </p:nvSpPr>
        <p:spPr>
          <a:xfrm>
            <a:off x="5185103" y="1196753"/>
            <a:ext cx="5220580" cy="5324535"/>
          </a:xfrm>
          <a:prstGeom prst="rect">
            <a:avLst/>
          </a:prstGeom>
          <a:noFill/>
        </p:spPr>
        <p:txBody>
          <a:bodyPr wrap="square" rtlCol="0">
            <a:spAutoFit/>
          </a:bodyPr>
          <a:lstStyle/>
          <a:p>
            <a:r>
              <a:rPr lang="en-GB" sz="2000" dirty="0">
                <a:latin typeface="Century Gothic" panose="020B0502020202020204" pitchFamily="34" charset="0"/>
              </a:rPr>
              <a:t>All of these Social Media platforms have a minimum age restriction of 13+. The minimum age for WhatsApp is 16+. </a:t>
            </a:r>
            <a:r>
              <a:rPr lang="en-GB" sz="2000" b="1" dirty="0">
                <a:latin typeface="Century Gothic" panose="020B0502020202020204" pitchFamily="34" charset="0"/>
              </a:rPr>
              <a:t>This is for a reason.</a:t>
            </a:r>
          </a:p>
          <a:p>
            <a:endParaRPr lang="en-GB" sz="2000" b="1" dirty="0">
              <a:latin typeface="Century Gothic" panose="020B0502020202020204" pitchFamily="34" charset="0"/>
            </a:endParaRPr>
          </a:p>
          <a:p>
            <a:r>
              <a:rPr lang="en-GB" sz="2000" dirty="0">
                <a:latin typeface="Century Gothic" panose="020B0502020202020204" pitchFamily="34" charset="0"/>
              </a:rPr>
              <a:t>We are finding more and more that issues are being brought into school, which have originated from use of these platforms at home. These issues are incredibly hard for us to deal with in school as we cannot monitor them outside of school. We are, therefore, reliant on parent support to ensure that we can minimise these experiences for our children.</a:t>
            </a:r>
          </a:p>
          <a:p>
            <a:endParaRPr lang="en-GB" sz="2000" dirty="0">
              <a:latin typeface="Century Gothic" panose="020B0502020202020204" pitchFamily="34" charset="0"/>
            </a:endParaRPr>
          </a:p>
          <a:p>
            <a:endParaRPr lang="en-GB" sz="2000" dirty="0">
              <a:latin typeface="Century Gothic" panose="020B0502020202020204" pitchFamily="34" charset="0"/>
            </a:endParaRPr>
          </a:p>
        </p:txBody>
      </p:sp>
      <p:grpSp>
        <p:nvGrpSpPr>
          <p:cNvPr id="5" name="Group 4">
            <a:extLst>
              <a:ext uri="{FF2B5EF4-FFF2-40B4-BE49-F238E27FC236}">
                <a16:creationId xmlns:a16="http://schemas.microsoft.com/office/drawing/2014/main" id="{11AB8FFA-6BD1-4C4A-81AB-2BF88C033D0A}"/>
              </a:ext>
            </a:extLst>
          </p:cNvPr>
          <p:cNvGrpSpPr/>
          <p:nvPr/>
        </p:nvGrpSpPr>
        <p:grpSpPr>
          <a:xfrm>
            <a:off x="1847528" y="435359"/>
            <a:ext cx="801262" cy="5987282"/>
            <a:chOff x="666423" y="396030"/>
            <a:chExt cx="820127" cy="6349083"/>
          </a:xfrm>
        </p:grpSpPr>
        <p:pic>
          <p:nvPicPr>
            <p:cNvPr id="6" name="Picture 2" descr="Facebook Icon, iOS Facebook Social Media Logo On White Background, Free  Vector 13901773 Vector Art at Vecteezy">
              <a:extLst>
                <a:ext uri="{FF2B5EF4-FFF2-40B4-BE49-F238E27FC236}">
                  <a16:creationId xmlns:a16="http://schemas.microsoft.com/office/drawing/2014/main" id="{19E0688A-22A3-421F-B14F-46CEB1113C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3" y="396030"/>
              <a:ext cx="800723" cy="800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DDA570-A4FC-4AC2-BF28-9C899FD98452}"/>
                </a:ext>
              </a:extLst>
            </p:cNvPr>
            <p:cNvPicPr>
              <a:picLocks noChangeAspect="1"/>
            </p:cNvPicPr>
            <p:nvPr/>
          </p:nvPicPr>
          <p:blipFill>
            <a:blip r:embed="rId3"/>
            <a:stretch>
              <a:fillRect/>
            </a:stretch>
          </p:blipFill>
          <p:spPr>
            <a:xfrm>
              <a:off x="666423" y="1294318"/>
              <a:ext cx="800723" cy="800723"/>
            </a:xfrm>
            <a:prstGeom prst="rect">
              <a:avLst/>
            </a:prstGeom>
          </p:spPr>
        </p:pic>
        <p:pic>
          <p:nvPicPr>
            <p:cNvPr id="8" name="Picture 7">
              <a:extLst>
                <a:ext uri="{FF2B5EF4-FFF2-40B4-BE49-F238E27FC236}">
                  <a16:creationId xmlns:a16="http://schemas.microsoft.com/office/drawing/2014/main" id="{D153C125-A785-4DB2-96E7-28F3CD3E637A}"/>
                </a:ext>
              </a:extLst>
            </p:cNvPr>
            <p:cNvPicPr>
              <a:picLocks noChangeAspect="1"/>
            </p:cNvPicPr>
            <p:nvPr/>
          </p:nvPicPr>
          <p:blipFill>
            <a:blip r:embed="rId4"/>
            <a:stretch>
              <a:fillRect/>
            </a:stretch>
          </p:blipFill>
          <p:spPr>
            <a:xfrm>
              <a:off x="666423" y="2192844"/>
              <a:ext cx="800723" cy="800723"/>
            </a:xfrm>
            <a:prstGeom prst="rect">
              <a:avLst/>
            </a:prstGeom>
          </p:spPr>
        </p:pic>
        <p:pic>
          <p:nvPicPr>
            <p:cNvPr id="9" name="Picture 6" descr="Snapchat Logo PNG Vector (SVG) Free Download">
              <a:extLst>
                <a:ext uri="{FF2B5EF4-FFF2-40B4-BE49-F238E27FC236}">
                  <a16:creationId xmlns:a16="http://schemas.microsoft.com/office/drawing/2014/main" id="{2E26D08D-262B-4360-991B-B1453B9EB69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15" r="14828" b="31016"/>
            <a:stretch/>
          </p:blipFill>
          <p:spPr bwMode="auto">
            <a:xfrm>
              <a:off x="666423" y="3091370"/>
              <a:ext cx="800723" cy="870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lon Musk Says Apple Has Threatened to Remove Twitter From App Store -  iClarified">
              <a:extLst>
                <a:ext uri="{FF2B5EF4-FFF2-40B4-BE49-F238E27FC236}">
                  <a16:creationId xmlns:a16="http://schemas.microsoft.com/office/drawing/2014/main" id="{51907ABD-3417-4171-8CCA-D8756A263C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55" t="14452" r="30031" b="15116"/>
            <a:stretch/>
          </p:blipFill>
          <p:spPr bwMode="auto">
            <a:xfrm>
              <a:off x="666423" y="4059527"/>
              <a:ext cx="800723" cy="793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ink - friends &amp; more – Apps on Google Play">
              <a:extLst>
                <a:ext uri="{FF2B5EF4-FFF2-40B4-BE49-F238E27FC236}">
                  <a16:creationId xmlns:a16="http://schemas.microsoft.com/office/drawing/2014/main" id="{443299F5-8A11-4E24-83BE-EE4F1A4593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33" r="27452"/>
            <a:stretch/>
          </p:blipFill>
          <p:spPr bwMode="auto">
            <a:xfrm>
              <a:off x="666423" y="4950569"/>
              <a:ext cx="820127" cy="870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Whatsapp logo png, Whatsapp icon png, Whatsapp transparent 18930746 PNG">
              <a:extLst>
                <a:ext uri="{FF2B5EF4-FFF2-40B4-BE49-F238E27FC236}">
                  <a16:creationId xmlns:a16="http://schemas.microsoft.com/office/drawing/2014/main" id="{5FD6F9B2-8464-4066-8560-BA04445357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587" t="17503" r="17421" b="17008"/>
            <a:stretch/>
          </p:blipFill>
          <p:spPr bwMode="auto">
            <a:xfrm>
              <a:off x="666423" y="5918726"/>
              <a:ext cx="820127" cy="8263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189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15680" y="314630"/>
            <a:ext cx="6264696" cy="576064"/>
          </a:xfrm>
        </p:spPr>
        <p:txBody>
          <a:bodyPr>
            <a:noAutofit/>
          </a:bodyPr>
          <a:lstStyle/>
          <a:p>
            <a:pPr algn="l"/>
            <a:r>
              <a:rPr lang="en-GB" sz="4000" dirty="0">
                <a:solidFill>
                  <a:schemeClr val="tx1"/>
                </a:solidFill>
                <a:latin typeface="Century Gothic" panose="020B0502020202020204" pitchFamily="34" charset="0"/>
              </a:rPr>
              <a:t>Social media</a:t>
            </a:r>
          </a:p>
        </p:txBody>
      </p:sp>
      <p:sp>
        <p:nvSpPr>
          <p:cNvPr id="3" name="TextBox 2">
            <a:extLst>
              <a:ext uri="{FF2B5EF4-FFF2-40B4-BE49-F238E27FC236}">
                <a16:creationId xmlns:a16="http://schemas.microsoft.com/office/drawing/2014/main" id="{48159A30-EFC8-41CB-8FD5-636BEA97953F}"/>
              </a:ext>
            </a:extLst>
          </p:cNvPr>
          <p:cNvSpPr txBox="1"/>
          <p:nvPr/>
        </p:nvSpPr>
        <p:spPr>
          <a:xfrm>
            <a:off x="3071664" y="1124745"/>
            <a:ext cx="2520280" cy="3816429"/>
          </a:xfrm>
          <a:prstGeom prst="rect">
            <a:avLst/>
          </a:prstGeom>
          <a:noFill/>
        </p:spPr>
        <p:txBody>
          <a:bodyPr wrap="square" rtlCol="0">
            <a:spAutoFit/>
          </a:bodyPr>
          <a:lstStyle/>
          <a:p>
            <a:r>
              <a:rPr lang="en-GB" sz="2800" dirty="0">
                <a:highlight>
                  <a:srgbClr val="FFFF00"/>
                </a:highlight>
                <a:latin typeface="Century Gothic" panose="020B0502020202020204" pitchFamily="34" charset="0"/>
              </a:rPr>
              <a:t>Facebook</a:t>
            </a:r>
          </a:p>
          <a:p>
            <a:r>
              <a:rPr lang="en-GB" sz="2800" dirty="0">
                <a:highlight>
                  <a:srgbClr val="FFFF00"/>
                </a:highlight>
                <a:latin typeface="Century Gothic" panose="020B0502020202020204" pitchFamily="34" charset="0"/>
              </a:rPr>
              <a:t>Instagram</a:t>
            </a:r>
          </a:p>
          <a:p>
            <a:r>
              <a:rPr lang="en-GB" sz="2800" dirty="0" err="1">
                <a:latin typeface="Century Gothic" panose="020B0502020202020204" pitchFamily="34" charset="0"/>
              </a:rPr>
              <a:t>Tik</a:t>
            </a:r>
            <a:r>
              <a:rPr lang="en-GB" sz="2800" dirty="0">
                <a:latin typeface="Century Gothic" panose="020B0502020202020204" pitchFamily="34" charset="0"/>
              </a:rPr>
              <a:t> Tok</a:t>
            </a:r>
          </a:p>
          <a:p>
            <a:r>
              <a:rPr lang="en-GB" sz="2800" dirty="0">
                <a:latin typeface="Century Gothic" panose="020B0502020202020204" pitchFamily="34" charset="0"/>
              </a:rPr>
              <a:t>Snapchat</a:t>
            </a:r>
          </a:p>
          <a:p>
            <a:r>
              <a:rPr lang="en-GB" sz="2800" dirty="0">
                <a:highlight>
                  <a:srgbClr val="FFFF00"/>
                </a:highlight>
                <a:latin typeface="Century Gothic" panose="020B0502020202020204" pitchFamily="34" charset="0"/>
              </a:rPr>
              <a:t>Twitter</a:t>
            </a:r>
          </a:p>
          <a:p>
            <a:r>
              <a:rPr lang="en-GB" sz="2800" dirty="0">
                <a:latin typeface="Century Gothic" panose="020B0502020202020204" pitchFamily="34" charset="0"/>
              </a:rPr>
              <a:t>Wink</a:t>
            </a:r>
          </a:p>
          <a:p>
            <a:endParaRPr lang="en-GB" sz="2800" dirty="0">
              <a:highlight>
                <a:srgbClr val="FFFF00"/>
              </a:highlight>
              <a:latin typeface="Century Gothic" panose="020B0502020202020204" pitchFamily="34" charset="0"/>
            </a:endParaRPr>
          </a:p>
          <a:p>
            <a:r>
              <a:rPr lang="en-GB" sz="2800" dirty="0">
                <a:latin typeface="Century Gothic" panose="020B0502020202020204" pitchFamily="34" charset="0"/>
              </a:rPr>
              <a:t>WhatsApp</a:t>
            </a:r>
          </a:p>
          <a:p>
            <a:endParaRPr lang="en-GB" dirty="0"/>
          </a:p>
        </p:txBody>
      </p:sp>
      <p:sp>
        <p:nvSpPr>
          <p:cNvPr id="4" name="TextBox 3">
            <a:extLst>
              <a:ext uri="{FF2B5EF4-FFF2-40B4-BE49-F238E27FC236}">
                <a16:creationId xmlns:a16="http://schemas.microsoft.com/office/drawing/2014/main" id="{BFCF1BBA-D664-4F07-92C6-573658EB53C7}"/>
              </a:ext>
            </a:extLst>
          </p:cNvPr>
          <p:cNvSpPr txBox="1"/>
          <p:nvPr/>
        </p:nvSpPr>
        <p:spPr>
          <a:xfrm>
            <a:off x="5231904" y="908721"/>
            <a:ext cx="5220580" cy="5262979"/>
          </a:xfrm>
          <a:prstGeom prst="rect">
            <a:avLst/>
          </a:prstGeom>
          <a:noFill/>
        </p:spPr>
        <p:txBody>
          <a:bodyPr wrap="square" rtlCol="0">
            <a:spAutoFit/>
          </a:bodyPr>
          <a:lstStyle/>
          <a:p>
            <a:r>
              <a:rPr lang="en-GB" sz="1200" u="sng" dirty="0">
                <a:latin typeface="Century Gothic" panose="020B0502020202020204" pitchFamily="34" charset="0"/>
              </a:rPr>
              <a:t>Facebook, Instagram and Twitter </a:t>
            </a:r>
            <a:r>
              <a:rPr lang="en-GB" sz="1200" dirty="0">
                <a:latin typeface="Century Gothic" panose="020B0502020202020204" pitchFamily="34" charset="0"/>
              </a:rPr>
              <a:t>are platforms which allow children to communicate with others as well as view content by friends and celebrity accounts. </a:t>
            </a:r>
          </a:p>
          <a:p>
            <a:endParaRPr lang="en-GB" sz="1200" dirty="0">
              <a:latin typeface="Century Gothic" panose="020B0502020202020204" pitchFamily="34" charset="0"/>
            </a:endParaRPr>
          </a:p>
          <a:p>
            <a:r>
              <a:rPr lang="en-GB" sz="1200" dirty="0">
                <a:latin typeface="Century Gothic" panose="020B0502020202020204" pitchFamily="34" charset="0"/>
              </a:rPr>
              <a:t>Not only does the ability to communicate with others create a risk to children – allowing strangers to follow their accounts and start conversations as well as using inappropriate/unkind language or sharing inappropriate content with others they know – it also can mean that children are exposed to inappropriate content and language from other account’s posts. </a:t>
            </a:r>
          </a:p>
          <a:p>
            <a:endParaRPr lang="en-GB" sz="1200" dirty="0">
              <a:latin typeface="Century Gothic" panose="020B0502020202020204" pitchFamily="34" charset="0"/>
            </a:endParaRPr>
          </a:p>
          <a:p>
            <a:r>
              <a:rPr lang="en-GB" sz="1200" dirty="0">
                <a:latin typeface="Century Gothic" panose="020B0502020202020204" pitchFamily="34" charset="0"/>
              </a:rPr>
              <a:t>This has led to children seeing images, videos and language that contains inappropriate content as well as having a huge impacts on children’s self-esteem and confidence. </a:t>
            </a:r>
          </a:p>
          <a:p>
            <a:endParaRPr lang="en-GB" sz="1200" dirty="0">
              <a:latin typeface="Century Gothic" panose="020B0502020202020204" pitchFamily="34" charset="0"/>
            </a:endParaRPr>
          </a:p>
          <a:p>
            <a:r>
              <a:rPr lang="en-GB" sz="1200" dirty="0">
                <a:latin typeface="Century Gothic" panose="020B0502020202020204" pitchFamily="34" charset="0"/>
              </a:rPr>
              <a:t>We strongly recommend that children do not use these apps due to the vast number of issues it creates, however if you are making the choice for your child to have these apps, please ensure that you monitor who they are following and the appropriateness of these accounts as well as who is following them and what conversations they are having. </a:t>
            </a:r>
          </a:p>
          <a:p>
            <a:endParaRPr lang="en-GB" sz="1200" dirty="0">
              <a:latin typeface="Century Gothic" panose="020B0502020202020204" pitchFamily="34" charset="0"/>
            </a:endParaRPr>
          </a:p>
          <a:p>
            <a:r>
              <a:rPr lang="en-GB" sz="1200" dirty="0">
                <a:latin typeface="Century Gothic" panose="020B0502020202020204" pitchFamily="34" charset="0"/>
              </a:rPr>
              <a:t>As a school, we cannot take any responsibility for any incidents that take place on these apps. We ask that parents monitor their child’s phones to ensure content is appropriate. We will of course inform parents if this behaviour is made known to us and request that parents take action when informed of any situations that may occur. </a:t>
            </a:r>
          </a:p>
        </p:txBody>
      </p:sp>
      <p:grpSp>
        <p:nvGrpSpPr>
          <p:cNvPr id="5" name="Group 4">
            <a:extLst>
              <a:ext uri="{FF2B5EF4-FFF2-40B4-BE49-F238E27FC236}">
                <a16:creationId xmlns:a16="http://schemas.microsoft.com/office/drawing/2014/main" id="{EB89C406-74F9-4DEE-BEB3-D163948D730E}"/>
              </a:ext>
            </a:extLst>
          </p:cNvPr>
          <p:cNvGrpSpPr/>
          <p:nvPr/>
        </p:nvGrpSpPr>
        <p:grpSpPr>
          <a:xfrm>
            <a:off x="1847528" y="435359"/>
            <a:ext cx="801262" cy="5987282"/>
            <a:chOff x="666423" y="396030"/>
            <a:chExt cx="820127" cy="6349083"/>
          </a:xfrm>
        </p:grpSpPr>
        <p:pic>
          <p:nvPicPr>
            <p:cNvPr id="6" name="Picture 2" descr="Facebook Icon, iOS Facebook Social Media Logo On White Background, Free  Vector 13901773 Vector Art at Vecteezy">
              <a:extLst>
                <a:ext uri="{FF2B5EF4-FFF2-40B4-BE49-F238E27FC236}">
                  <a16:creationId xmlns:a16="http://schemas.microsoft.com/office/drawing/2014/main" id="{0BD038B3-7E02-4F56-9843-54A9FFBCC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3" y="396030"/>
              <a:ext cx="800723" cy="800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E184EB-FF12-436C-AD8F-35B770B20417}"/>
                </a:ext>
              </a:extLst>
            </p:cNvPr>
            <p:cNvPicPr>
              <a:picLocks noChangeAspect="1"/>
            </p:cNvPicPr>
            <p:nvPr/>
          </p:nvPicPr>
          <p:blipFill>
            <a:blip r:embed="rId3"/>
            <a:stretch>
              <a:fillRect/>
            </a:stretch>
          </p:blipFill>
          <p:spPr>
            <a:xfrm>
              <a:off x="666423" y="1294318"/>
              <a:ext cx="800723" cy="800723"/>
            </a:xfrm>
            <a:prstGeom prst="rect">
              <a:avLst/>
            </a:prstGeom>
          </p:spPr>
        </p:pic>
        <p:pic>
          <p:nvPicPr>
            <p:cNvPr id="8" name="Picture 7">
              <a:extLst>
                <a:ext uri="{FF2B5EF4-FFF2-40B4-BE49-F238E27FC236}">
                  <a16:creationId xmlns:a16="http://schemas.microsoft.com/office/drawing/2014/main" id="{B0FFE29C-BDA0-4987-884B-8851BD7170E7}"/>
                </a:ext>
              </a:extLst>
            </p:cNvPr>
            <p:cNvPicPr>
              <a:picLocks noChangeAspect="1"/>
            </p:cNvPicPr>
            <p:nvPr/>
          </p:nvPicPr>
          <p:blipFill>
            <a:blip r:embed="rId4"/>
            <a:stretch>
              <a:fillRect/>
            </a:stretch>
          </p:blipFill>
          <p:spPr>
            <a:xfrm>
              <a:off x="666423" y="2192844"/>
              <a:ext cx="800723" cy="800723"/>
            </a:xfrm>
            <a:prstGeom prst="rect">
              <a:avLst/>
            </a:prstGeom>
          </p:spPr>
        </p:pic>
        <p:pic>
          <p:nvPicPr>
            <p:cNvPr id="9" name="Picture 6" descr="Snapchat Logo PNG Vector (SVG) Free Download">
              <a:extLst>
                <a:ext uri="{FF2B5EF4-FFF2-40B4-BE49-F238E27FC236}">
                  <a16:creationId xmlns:a16="http://schemas.microsoft.com/office/drawing/2014/main" id="{7C34CBEA-BD66-48CC-AA83-6D665E3C74D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15" r="14828" b="31016"/>
            <a:stretch/>
          </p:blipFill>
          <p:spPr bwMode="auto">
            <a:xfrm>
              <a:off x="666423" y="3091370"/>
              <a:ext cx="800723" cy="870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lon Musk Says Apple Has Threatened to Remove Twitter From App Store -  iClarified">
              <a:extLst>
                <a:ext uri="{FF2B5EF4-FFF2-40B4-BE49-F238E27FC236}">
                  <a16:creationId xmlns:a16="http://schemas.microsoft.com/office/drawing/2014/main" id="{5A2D69DC-34B9-45E6-9CBF-65EA2F6C9B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55" t="14452" r="30031" b="15116"/>
            <a:stretch/>
          </p:blipFill>
          <p:spPr bwMode="auto">
            <a:xfrm>
              <a:off x="666423" y="4059527"/>
              <a:ext cx="800723" cy="793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ink - friends &amp; more – Apps on Google Play">
              <a:extLst>
                <a:ext uri="{FF2B5EF4-FFF2-40B4-BE49-F238E27FC236}">
                  <a16:creationId xmlns:a16="http://schemas.microsoft.com/office/drawing/2014/main" id="{FC9D9648-A03A-414F-9EE2-29EFFA59526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33" r="27452"/>
            <a:stretch/>
          </p:blipFill>
          <p:spPr bwMode="auto">
            <a:xfrm>
              <a:off x="666423" y="4950569"/>
              <a:ext cx="820127" cy="870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Whatsapp logo png, Whatsapp icon png, Whatsapp transparent 18930746 PNG">
              <a:extLst>
                <a:ext uri="{FF2B5EF4-FFF2-40B4-BE49-F238E27FC236}">
                  <a16:creationId xmlns:a16="http://schemas.microsoft.com/office/drawing/2014/main" id="{0F2E84B9-361B-4A98-B7BF-2D9EC71E86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587" t="17503" r="17421" b="17008"/>
            <a:stretch/>
          </p:blipFill>
          <p:spPr bwMode="auto">
            <a:xfrm>
              <a:off x="666423" y="5918726"/>
              <a:ext cx="820127" cy="82638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0C0B96C7-C239-4062-837C-F707925B97A1}"/>
              </a:ext>
            </a:extLst>
          </p:cNvPr>
          <p:cNvSpPr/>
          <p:nvPr/>
        </p:nvSpPr>
        <p:spPr>
          <a:xfrm>
            <a:off x="1867870" y="419302"/>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A18B667-FA86-4169-82A0-48CF95047373}"/>
              </a:ext>
            </a:extLst>
          </p:cNvPr>
          <p:cNvSpPr/>
          <p:nvPr/>
        </p:nvSpPr>
        <p:spPr>
          <a:xfrm>
            <a:off x="1867870" y="1275745"/>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44C4C3F-B135-419B-A607-785A6F73F628}"/>
              </a:ext>
            </a:extLst>
          </p:cNvPr>
          <p:cNvSpPr/>
          <p:nvPr/>
        </p:nvSpPr>
        <p:spPr>
          <a:xfrm>
            <a:off x="1847528" y="3890092"/>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252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15680" y="260648"/>
            <a:ext cx="6264696" cy="576064"/>
          </a:xfrm>
        </p:spPr>
        <p:txBody>
          <a:bodyPr>
            <a:noAutofit/>
          </a:bodyPr>
          <a:lstStyle/>
          <a:p>
            <a:pPr algn="l"/>
            <a:r>
              <a:rPr lang="en-GB" sz="4000" dirty="0">
                <a:solidFill>
                  <a:schemeClr val="tx1"/>
                </a:solidFill>
                <a:latin typeface="Century Gothic" panose="020B0502020202020204" pitchFamily="34" charset="0"/>
              </a:rPr>
              <a:t>Social media</a:t>
            </a:r>
          </a:p>
        </p:txBody>
      </p:sp>
      <p:sp>
        <p:nvSpPr>
          <p:cNvPr id="3" name="TextBox 2">
            <a:extLst>
              <a:ext uri="{FF2B5EF4-FFF2-40B4-BE49-F238E27FC236}">
                <a16:creationId xmlns:a16="http://schemas.microsoft.com/office/drawing/2014/main" id="{48159A30-EFC8-41CB-8FD5-636BEA97953F}"/>
              </a:ext>
            </a:extLst>
          </p:cNvPr>
          <p:cNvSpPr txBox="1"/>
          <p:nvPr/>
        </p:nvSpPr>
        <p:spPr>
          <a:xfrm>
            <a:off x="2999656" y="1052737"/>
            <a:ext cx="2520280" cy="3816429"/>
          </a:xfrm>
          <a:prstGeom prst="rect">
            <a:avLst/>
          </a:prstGeom>
          <a:noFill/>
        </p:spPr>
        <p:txBody>
          <a:bodyPr wrap="square" rtlCol="0">
            <a:spAutoFit/>
          </a:bodyPr>
          <a:lstStyle/>
          <a:p>
            <a:r>
              <a:rPr lang="en-GB" sz="2800" dirty="0">
                <a:latin typeface="Century Gothic" panose="020B0502020202020204" pitchFamily="34" charset="0"/>
              </a:rPr>
              <a:t>Facebook</a:t>
            </a:r>
          </a:p>
          <a:p>
            <a:r>
              <a:rPr lang="en-GB" sz="2800" dirty="0">
                <a:latin typeface="Century Gothic" panose="020B0502020202020204" pitchFamily="34" charset="0"/>
              </a:rPr>
              <a:t>Instagram</a:t>
            </a:r>
          </a:p>
          <a:p>
            <a:r>
              <a:rPr lang="en-GB" sz="2800" dirty="0" err="1">
                <a:latin typeface="Century Gothic" panose="020B0502020202020204" pitchFamily="34" charset="0"/>
              </a:rPr>
              <a:t>Tik</a:t>
            </a:r>
            <a:r>
              <a:rPr lang="en-GB" sz="2800" dirty="0">
                <a:latin typeface="Century Gothic" panose="020B0502020202020204" pitchFamily="34" charset="0"/>
              </a:rPr>
              <a:t> Tok</a:t>
            </a:r>
          </a:p>
          <a:p>
            <a:r>
              <a:rPr lang="en-GB" sz="2800" dirty="0">
                <a:highlight>
                  <a:srgbClr val="FFFF00"/>
                </a:highlight>
                <a:latin typeface="Century Gothic" panose="020B0502020202020204" pitchFamily="34" charset="0"/>
              </a:rPr>
              <a:t>Snapchat</a:t>
            </a:r>
          </a:p>
          <a:p>
            <a:r>
              <a:rPr lang="en-GB" sz="2800" dirty="0">
                <a:latin typeface="Century Gothic" panose="020B0502020202020204" pitchFamily="34" charset="0"/>
              </a:rPr>
              <a:t>Twitter</a:t>
            </a:r>
          </a:p>
          <a:p>
            <a:r>
              <a:rPr lang="en-GB" sz="2800" dirty="0">
                <a:highlight>
                  <a:srgbClr val="FFFF00"/>
                </a:highlight>
                <a:latin typeface="Century Gothic" panose="020B0502020202020204" pitchFamily="34" charset="0"/>
              </a:rPr>
              <a:t>Wink</a:t>
            </a:r>
          </a:p>
          <a:p>
            <a:endParaRPr lang="en-GB" sz="2800" dirty="0">
              <a:highlight>
                <a:srgbClr val="FFFF00"/>
              </a:highlight>
              <a:latin typeface="Century Gothic" panose="020B0502020202020204" pitchFamily="34" charset="0"/>
            </a:endParaRPr>
          </a:p>
          <a:p>
            <a:r>
              <a:rPr lang="en-GB" sz="2800" dirty="0">
                <a:highlight>
                  <a:srgbClr val="FFFF00"/>
                </a:highlight>
                <a:latin typeface="Century Gothic" panose="020B0502020202020204" pitchFamily="34" charset="0"/>
              </a:rPr>
              <a:t>WhatsApp</a:t>
            </a:r>
          </a:p>
          <a:p>
            <a:endParaRPr lang="en-GB" dirty="0"/>
          </a:p>
        </p:txBody>
      </p:sp>
      <p:sp>
        <p:nvSpPr>
          <p:cNvPr id="4" name="TextBox 3">
            <a:extLst>
              <a:ext uri="{FF2B5EF4-FFF2-40B4-BE49-F238E27FC236}">
                <a16:creationId xmlns:a16="http://schemas.microsoft.com/office/drawing/2014/main" id="{BFCF1BBA-D664-4F07-92C6-573658EB53C7}"/>
              </a:ext>
            </a:extLst>
          </p:cNvPr>
          <p:cNvSpPr txBox="1"/>
          <p:nvPr/>
        </p:nvSpPr>
        <p:spPr>
          <a:xfrm>
            <a:off x="5231904" y="934264"/>
            <a:ext cx="5220580" cy="5663089"/>
          </a:xfrm>
          <a:prstGeom prst="rect">
            <a:avLst/>
          </a:prstGeom>
          <a:noFill/>
        </p:spPr>
        <p:txBody>
          <a:bodyPr wrap="square" rtlCol="0">
            <a:spAutoFit/>
          </a:bodyPr>
          <a:lstStyle/>
          <a:p>
            <a:r>
              <a:rPr lang="en-GB" sz="1400" u="sng" dirty="0">
                <a:latin typeface="Century Gothic" panose="020B0502020202020204" pitchFamily="34" charset="0"/>
              </a:rPr>
              <a:t>WhatsApp, Wink and Snapchat </a:t>
            </a:r>
            <a:r>
              <a:rPr lang="en-GB" sz="1400" dirty="0">
                <a:latin typeface="Century Gothic" panose="020B0502020202020204" pitchFamily="34" charset="0"/>
              </a:rPr>
              <a:t>are platforms which allow children to communicate with each other and their families. We find that many issues on these apps arise from children using unkind language towards each other and sending links, photos and videos with inappropriate content to each other. WhatsApp is by far causing the most issues. </a:t>
            </a:r>
          </a:p>
          <a:p>
            <a:endParaRPr lang="en-GB" sz="1400" dirty="0">
              <a:latin typeface="Century Gothic" panose="020B0502020202020204" pitchFamily="34" charset="0"/>
            </a:endParaRPr>
          </a:p>
          <a:p>
            <a:r>
              <a:rPr lang="en-GB" sz="1400" dirty="0">
                <a:latin typeface="Century Gothic" panose="020B0502020202020204" pitchFamily="34" charset="0"/>
              </a:rPr>
              <a:t>If the app settings aren’t set correctly, children find they are being added to multiple groups including large numbers of children – some of whom they don’t even know and may not be of the same age. </a:t>
            </a:r>
          </a:p>
          <a:p>
            <a:endParaRPr lang="en-GB" sz="1200" dirty="0">
              <a:latin typeface="Century Gothic" panose="020B0502020202020204" pitchFamily="34" charset="0"/>
            </a:endParaRPr>
          </a:p>
          <a:p>
            <a:r>
              <a:rPr lang="en-GB" sz="1400" dirty="0">
                <a:latin typeface="Century Gothic" panose="020B0502020202020204" pitchFamily="34" charset="0"/>
              </a:rPr>
              <a:t>We strongly recommend that children do not use these apps due to the vast number of issues it creates, however if you are making the choice for your child to have these apps, please ensure that their settings do not allow them to be added by other contacts to groups. </a:t>
            </a:r>
          </a:p>
          <a:p>
            <a:endParaRPr lang="en-GB" sz="1400" dirty="0">
              <a:latin typeface="Century Gothic" panose="020B0502020202020204" pitchFamily="34" charset="0"/>
            </a:endParaRPr>
          </a:p>
          <a:p>
            <a:r>
              <a:rPr lang="en-GB" sz="1400" dirty="0">
                <a:latin typeface="Century Gothic" panose="020B0502020202020204" pitchFamily="34" charset="0"/>
              </a:rPr>
              <a:t>As a school, we cannot take any responsibility for any incidents that take place on these apps. We ask that parents monitor their child’s phones to ensure content is appropriate. We will of course inform parents if this behaviour is made known to us and request that parents take action when informed of any situations that may occur. </a:t>
            </a:r>
          </a:p>
        </p:txBody>
      </p:sp>
      <p:grpSp>
        <p:nvGrpSpPr>
          <p:cNvPr id="5" name="Group 4">
            <a:extLst>
              <a:ext uri="{FF2B5EF4-FFF2-40B4-BE49-F238E27FC236}">
                <a16:creationId xmlns:a16="http://schemas.microsoft.com/office/drawing/2014/main" id="{5217163B-5B26-407D-96FD-66D1FE259369}"/>
              </a:ext>
            </a:extLst>
          </p:cNvPr>
          <p:cNvGrpSpPr/>
          <p:nvPr/>
        </p:nvGrpSpPr>
        <p:grpSpPr>
          <a:xfrm>
            <a:off x="1847528" y="435359"/>
            <a:ext cx="801263" cy="5987282"/>
            <a:chOff x="666422" y="396030"/>
            <a:chExt cx="820128" cy="6349083"/>
          </a:xfrm>
        </p:grpSpPr>
        <p:pic>
          <p:nvPicPr>
            <p:cNvPr id="6" name="Picture 2" descr="Facebook Icon, iOS Facebook Social Media Logo On White Background, Free  Vector 13901773 Vector Art at Vecteezy">
              <a:extLst>
                <a:ext uri="{FF2B5EF4-FFF2-40B4-BE49-F238E27FC236}">
                  <a16:creationId xmlns:a16="http://schemas.microsoft.com/office/drawing/2014/main" id="{8C396369-894F-4FC5-868B-73CA3055FF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3" y="396030"/>
              <a:ext cx="800723" cy="800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BF8508-6301-4E48-8246-146A53B82452}"/>
                </a:ext>
              </a:extLst>
            </p:cNvPr>
            <p:cNvPicPr>
              <a:picLocks noChangeAspect="1"/>
            </p:cNvPicPr>
            <p:nvPr/>
          </p:nvPicPr>
          <p:blipFill>
            <a:blip r:embed="rId3"/>
            <a:stretch>
              <a:fillRect/>
            </a:stretch>
          </p:blipFill>
          <p:spPr>
            <a:xfrm>
              <a:off x="666423" y="1294318"/>
              <a:ext cx="800723" cy="800723"/>
            </a:xfrm>
            <a:prstGeom prst="rect">
              <a:avLst/>
            </a:prstGeom>
          </p:spPr>
        </p:pic>
        <p:pic>
          <p:nvPicPr>
            <p:cNvPr id="8" name="Picture 7">
              <a:extLst>
                <a:ext uri="{FF2B5EF4-FFF2-40B4-BE49-F238E27FC236}">
                  <a16:creationId xmlns:a16="http://schemas.microsoft.com/office/drawing/2014/main" id="{8E5A3902-7D73-4041-906E-60053BE46E53}"/>
                </a:ext>
              </a:extLst>
            </p:cNvPr>
            <p:cNvPicPr>
              <a:picLocks noChangeAspect="1"/>
            </p:cNvPicPr>
            <p:nvPr/>
          </p:nvPicPr>
          <p:blipFill>
            <a:blip r:embed="rId4"/>
            <a:stretch>
              <a:fillRect/>
            </a:stretch>
          </p:blipFill>
          <p:spPr>
            <a:xfrm>
              <a:off x="666423" y="2192844"/>
              <a:ext cx="800723" cy="800723"/>
            </a:xfrm>
            <a:prstGeom prst="rect">
              <a:avLst/>
            </a:prstGeom>
          </p:spPr>
        </p:pic>
        <p:pic>
          <p:nvPicPr>
            <p:cNvPr id="9" name="Picture 6" descr="Snapchat Logo PNG Vector (SVG) Free Download">
              <a:extLst>
                <a:ext uri="{FF2B5EF4-FFF2-40B4-BE49-F238E27FC236}">
                  <a16:creationId xmlns:a16="http://schemas.microsoft.com/office/drawing/2014/main" id="{3674E269-0BD5-4042-9E32-F124733BB3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15" r="14828" b="31016"/>
            <a:stretch/>
          </p:blipFill>
          <p:spPr bwMode="auto">
            <a:xfrm>
              <a:off x="666423" y="3091370"/>
              <a:ext cx="800723" cy="870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lon Musk Says Apple Has Threatened to Remove Twitter From App Store -  iClarified">
              <a:extLst>
                <a:ext uri="{FF2B5EF4-FFF2-40B4-BE49-F238E27FC236}">
                  <a16:creationId xmlns:a16="http://schemas.microsoft.com/office/drawing/2014/main" id="{DC288313-E28E-454E-9D61-BB14029F55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55" t="14452" r="30031" b="15116"/>
            <a:stretch/>
          </p:blipFill>
          <p:spPr bwMode="auto">
            <a:xfrm>
              <a:off x="666423" y="4059527"/>
              <a:ext cx="800723" cy="793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ink - friends &amp; more – Apps on Google Play">
              <a:extLst>
                <a:ext uri="{FF2B5EF4-FFF2-40B4-BE49-F238E27FC236}">
                  <a16:creationId xmlns:a16="http://schemas.microsoft.com/office/drawing/2014/main" id="{B3FA7AB4-8ADD-4CA3-921F-9754E09F0C7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33" r="27452"/>
            <a:stretch/>
          </p:blipFill>
          <p:spPr bwMode="auto">
            <a:xfrm>
              <a:off x="666422" y="4950569"/>
              <a:ext cx="820127" cy="870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Whatsapp logo png, Whatsapp icon png, Whatsapp transparent 18930746 PNG">
              <a:extLst>
                <a:ext uri="{FF2B5EF4-FFF2-40B4-BE49-F238E27FC236}">
                  <a16:creationId xmlns:a16="http://schemas.microsoft.com/office/drawing/2014/main" id="{AC063E7D-BC74-425D-9248-0702B16513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587" t="17503" r="17421" b="17008"/>
            <a:stretch/>
          </p:blipFill>
          <p:spPr bwMode="auto">
            <a:xfrm>
              <a:off x="666423" y="5918726"/>
              <a:ext cx="820127" cy="82638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862CFFF3-F5CE-4435-A9A3-7D32F6E1D035}"/>
              </a:ext>
            </a:extLst>
          </p:cNvPr>
          <p:cNvSpPr/>
          <p:nvPr/>
        </p:nvSpPr>
        <p:spPr>
          <a:xfrm>
            <a:off x="1847371" y="2996952"/>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67D3701-71BA-40C7-AA76-B4B4067F5326}"/>
              </a:ext>
            </a:extLst>
          </p:cNvPr>
          <p:cNvSpPr/>
          <p:nvPr/>
        </p:nvSpPr>
        <p:spPr>
          <a:xfrm>
            <a:off x="1866485" y="4762487"/>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8BDD7BE-0D8C-4290-A585-4F189CB992B1}"/>
              </a:ext>
            </a:extLst>
          </p:cNvPr>
          <p:cNvSpPr/>
          <p:nvPr/>
        </p:nvSpPr>
        <p:spPr>
          <a:xfrm>
            <a:off x="1847371" y="5667773"/>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471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71664" y="278933"/>
            <a:ext cx="6264696" cy="576064"/>
          </a:xfrm>
        </p:spPr>
        <p:txBody>
          <a:bodyPr>
            <a:noAutofit/>
          </a:bodyPr>
          <a:lstStyle/>
          <a:p>
            <a:pPr algn="l"/>
            <a:r>
              <a:rPr lang="en-GB" sz="4000" dirty="0">
                <a:solidFill>
                  <a:schemeClr val="tx1"/>
                </a:solidFill>
                <a:latin typeface="Century Gothic" panose="020B0502020202020204" pitchFamily="34" charset="0"/>
              </a:rPr>
              <a:t>Social media</a:t>
            </a:r>
          </a:p>
        </p:txBody>
      </p:sp>
      <p:sp>
        <p:nvSpPr>
          <p:cNvPr id="3" name="TextBox 2">
            <a:extLst>
              <a:ext uri="{FF2B5EF4-FFF2-40B4-BE49-F238E27FC236}">
                <a16:creationId xmlns:a16="http://schemas.microsoft.com/office/drawing/2014/main" id="{48159A30-EFC8-41CB-8FD5-636BEA97953F}"/>
              </a:ext>
            </a:extLst>
          </p:cNvPr>
          <p:cNvSpPr txBox="1"/>
          <p:nvPr/>
        </p:nvSpPr>
        <p:spPr>
          <a:xfrm>
            <a:off x="2999656" y="1093588"/>
            <a:ext cx="2520280" cy="3816429"/>
          </a:xfrm>
          <a:prstGeom prst="rect">
            <a:avLst/>
          </a:prstGeom>
          <a:noFill/>
        </p:spPr>
        <p:txBody>
          <a:bodyPr wrap="square" rtlCol="0">
            <a:spAutoFit/>
          </a:bodyPr>
          <a:lstStyle/>
          <a:p>
            <a:r>
              <a:rPr lang="en-GB" sz="2800" dirty="0">
                <a:latin typeface="Century Gothic" panose="020B0502020202020204" pitchFamily="34" charset="0"/>
              </a:rPr>
              <a:t>Facebook</a:t>
            </a:r>
          </a:p>
          <a:p>
            <a:r>
              <a:rPr lang="en-GB" sz="2800" dirty="0">
                <a:latin typeface="Century Gothic" panose="020B0502020202020204" pitchFamily="34" charset="0"/>
              </a:rPr>
              <a:t>Instagram</a:t>
            </a:r>
          </a:p>
          <a:p>
            <a:r>
              <a:rPr lang="en-GB" sz="2800" dirty="0" err="1">
                <a:highlight>
                  <a:srgbClr val="FFFF00"/>
                </a:highlight>
                <a:latin typeface="Century Gothic" panose="020B0502020202020204" pitchFamily="34" charset="0"/>
              </a:rPr>
              <a:t>Tik</a:t>
            </a:r>
            <a:r>
              <a:rPr lang="en-GB" sz="2800" dirty="0">
                <a:highlight>
                  <a:srgbClr val="FFFF00"/>
                </a:highlight>
                <a:latin typeface="Century Gothic" panose="020B0502020202020204" pitchFamily="34" charset="0"/>
              </a:rPr>
              <a:t> Tok</a:t>
            </a:r>
          </a:p>
          <a:p>
            <a:r>
              <a:rPr lang="en-GB" sz="2800" dirty="0">
                <a:latin typeface="Century Gothic" panose="020B0502020202020204" pitchFamily="34" charset="0"/>
              </a:rPr>
              <a:t>Snapchat</a:t>
            </a:r>
          </a:p>
          <a:p>
            <a:r>
              <a:rPr lang="en-GB" sz="2800" dirty="0">
                <a:latin typeface="Century Gothic" panose="020B0502020202020204" pitchFamily="34" charset="0"/>
              </a:rPr>
              <a:t>Twitter</a:t>
            </a:r>
          </a:p>
          <a:p>
            <a:r>
              <a:rPr lang="en-GB" sz="2800" dirty="0">
                <a:latin typeface="Century Gothic" panose="020B0502020202020204" pitchFamily="34" charset="0"/>
              </a:rPr>
              <a:t>Wink</a:t>
            </a:r>
          </a:p>
          <a:p>
            <a:endParaRPr lang="en-GB" sz="2800" dirty="0">
              <a:latin typeface="Century Gothic" panose="020B0502020202020204" pitchFamily="34" charset="0"/>
            </a:endParaRPr>
          </a:p>
          <a:p>
            <a:r>
              <a:rPr lang="en-GB" sz="2800" dirty="0">
                <a:latin typeface="Century Gothic" panose="020B0502020202020204" pitchFamily="34" charset="0"/>
              </a:rPr>
              <a:t>WhatsApp</a:t>
            </a:r>
          </a:p>
          <a:p>
            <a:endParaRPr lang="en-GB" dirty="0"/>
          </a:p>
        </p:txBody>
      </p:sp>
      <p:sp>
        <p:nvSpPr>
          <p:cNvPr id="4" name="TextBox 3">
            <a:extLst>
              <a:ext uri="{FF2B5EF4-FFF2-40B4-BE49-F238E27FC236}">
                <a16:creationId xmlns:a16="http://schemas.microsoft.com/office/drawing/2014/main" id="{BFCF1BBA-D664-4F07-92C6-573658EB53C7}"/>
              </a:ext>
            </a:extLst>
          </p:cNvPr>
          <p:cNvSpPr txBox="1"/>
          <p:nvPr/>
        </p:nvSpPr>
        <p:spPr>
          <a:xfrm>
            <a:off x="5231904" y="1124745"/>
            <a:ext cx="5220580" cy="4878259"/>
          </a:xfrm>
          <a:prstGeom prst="rect">
            <a:avLst/>
          </a:prstGeom>
          <a:noFill/>
        </p:spPr>
        <p:txBody>
          <a:bodyPr wrap="square" rtlCol="0">
            <a:spAutoFit/>
          </a:bodyPr>
          <a:lstStyle/>
          <a:p>
            <a:r>
              <a:rPr lang="en-GB" sz="1200" u="sng" dirty="0" err="1">
                <a:latin typeface="Century Gothic" panose="020B0502020202020204" pitchFamily="34" charset="0"/>
              </a:rPr>
              <a:t>Tik</a:t>
            </a:r>
            <a:r>
              <a:rPr lang="en-GB" sz="1200" u="sng" dirty="0">
                <a:latin typeface="Century Gothic" panose="020B0502020202020204" pitchFamily="34" charset="0"/>
              </a:rPr>
              <a:t> Tok</a:t>
            </a:r>
            <a:r>
              <a:rPr lang="en-GB" sz="1200" dirty="0">
                <a:latin typeface="Century Gothic" panose="020B0502020202020204" pitchFamily="34" charset="0"/>
              </a:rPr>
              <a:t> is a platform which allows children to communicate with each other as well as view and post videos from other accounts. We find that many issues on this app arise from children using unkind language towards each other as well as creating, sharing and viewing videos with some incredibly inappropriate content to each other. </a:t>
            </a:r>
          </a:p>
          <a:p>
            <a:endParaRPr lang="en-GB" sz="1200" dirty="0">
              <a:latin typeface="Century Gothic" panose="020B0502020202020204" pitchFamily="34" charset="0"/>
            </a:endParaRPr>
          </a:p>
          <a:p>
            <a:r>
              <a:rPr lang="en-GB" sz="1200" dirty="0">
                <a:latin typeface="Century Gothic" panose="020B0502020202020204" pitchFamily="34" charset="0"/>
              </a:rPr>
              <a:t>The difference that we find with </a:t>
            </a:r>
            <a:r>
              <a:rPr lang="en-GB" sz="1200" dirty="0" err="1">
                <a:latin typeface="Century Gothic" panose="020B0502020202020204" pitchFamily="34" charset="0"/>
              </a:rPr>
              <a:t>Tik</a:t>
            </a:r>
            <a:r>
              <a:rPr lang="en-GB" sz="1200" dirty="0">
                <a:latin typeface="Century Gothic" panose="020B0502020202020204" pitchFamily="34" charset="0"/>
              </a:rPr>
              <a:t> Tok compared to any other app is that it cannot be manipulated via settings to only show child-appropriate content. This app runs on an algorithm which can be dangerous if children come across the wrong sort of videos. It is incredibly hard (almost impossible) to monitor what your children are being exposed to on this app</a:t>
            </a:r>
          </a:p>
          <a:p>
            <a:endParaRPr lang="en-GB" sz="1200" dirty="0">
              <a:latin typeface="Century Gothic" panose="020B0502020202020204" pitchFamily="34" charset="0"/>
            </a:endParaRPr>
          </a:p>
          <a:p>
            <a:r>
              <a:rPr lang="en-GB" sz="1200" dirty="0">
                <a:latin typeface="Century Gothic" panose="020B0502020202020204" pitchFamily="34" charset="0"/>
              </a:rPr>
              <a:t>Content that your child could be exposed to includes graphic, physical violence, reference to suicide racism, homophobia, sexualised content, extremist views and much more.</a:t>
            </a:r>
          </a:p>
          <a:p>
            <a:endParaRPr lang="en-GB" sz="1100" dirty="0">
              <a:latin typeface="Century Gothic" panose="020B0502020202020204" pitchFamily="34" charset="0"/>
            </a:endParaRPr>
          </a:p>
          <a:p>
            <a:r>
              <a:rPr lang="en-GB" sz="1200" dirty="0">
                <a:latin typeface="Century Gothic" panose="020B0502020202020204" pitchFamily="34" charset="0"/>
              </a:rPr>
              <a:t>We strongly recommend that children do not use this app due to the vast number of issues it creates, and there is almost no way of monitoring what your children are seeing while using it.</a:t>
            </a:r>
          </a:p>
          <a:p>
            <a:endParaRPr lang="en-GB" sz="1200" dirty="0">
              <a:latin typeface="Century Gothic" panose="020B0502020202020204" pitchFamily="34" charset="0"/>
            </a:endParaRPr>
          </a:p>
          <a:p>
            <a:r>
              <a:rPr lang="en-GB" sz="1200" dirty="0">
                <a:latin typeface="Century Gothic" panose="020B0502020202020204" pitchFamily="34" charset="0"/>
              </a:rPr>
              <a:t>As a school, we cannot take any responsibility for any incidents that take place on this app. We will of course inform parents if any concerns are made known to us and request that parents take action when informed of any situations that may occur. </a:t>
            </a:r>
          </a:p>
        </p:txBody>
      </p:sp>
      <p:grpSp>
        <p:nvGrpSpPr>
          <p:cNvPr id="5" name="Group 4">
            <a:extLst>
              <a:ext uri="{FF2B5EF4-FFF2-40B4-BE49-F238E27FC236}">
                <a16:creationId xmlns:a16="http://schemas.microsoft.com/office/drawing/2014/main" id="{30C2EF6C-6AF7-43C0-BCFF-1FEBEDBCCAE3}"/>
              </a:ext>
            </a:extLst>
          </p:cNvPr>
          <p:cNvGrpSpPr/>
          <p:nvPr/>
        </p:nvGrpSpPr>
        <p:grpSpPr>
          <a:xfrm>
            <a:off x="1847528" y="435359"/>
            <a:ext cx="801262" cy="5987282"/>
            <a:chOff x="666423" y="396030"/>
            <a:chExt cx="820127" cy="6349083"/>
          </a:xfrm>
        </p:grpSpPr>
        <p:pic>
          <p:nvPicPr>
            <p:cNvPr id="6" name="Picture 2" descr="Facebook Icon, iOS Facebook Social Media Logo On White Background, Free  Vector 13901773 Vector Art at Vecteezy">
              <a:extLst>
                <a:ext uri="{FF2B5EF4-FFF2-40B4-BE49-F238E27FC236}">
                  <a16:creationId xmlns:a16="http://schemas.microsoft.com/office/drawing/2014/main" id="{2961B7E7-4580-4D18-B6FA-89ECCE725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3" y="396030"/>
              <a:ext cx="800723" cy="800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6E149A-57A8-4343-854F-B87553DD9EAE}"/>
                </a:ext>
              </a:extLst>
            </p:cNvPr>
            <p:cNvPicPr>
              <a:picLocks noChangeAspect="1"/>
            </p:cNvPicPr>
            <p:nvPr/>
          </p:nvPicPr>
          <p:blipFill>
            <a:blip r:embed="rId3"/>
            <a:stretch>
              <a:fillRect/>
            </a:stretch>
          </p:blipFill>
          <p:spPr>
            <a:xfrm>
              <a:off x="666423" y="1294318"/>
              <a:ext cx="800723" cy="800723"/>
            </a:xfrm>
            <a:prstGeom prst="rect">
              <a:avLst/>
            </a:prstGeom>
          </p:spPr>
        </p:pic>
        <p:pic>
          <p:nvPicPr>
            <p:cNvPr id="8" name="Picture 7">
              <a:extLst>
                <a:ext uri="{FF2B5EF4-FFF2-40B4-BE49-F238E27FC236}">
                  <a16:creationId xmlns:a16="http://schemas.microsoft.com/office/drawing/2014/main" id="{90099387-657C-4F30-BE6F-85DC3608D55E}"/>
                </a:ext>
              </a:extLst>
            </p:cNvPr>
            <p:cNvPicPr>
              <a:picLocks noChangeAspect="1"/>
            </p:cNvPicPr>
            <p:nvPr/>
          </p:nvPicPr>
          <p:blipFill>
            <a:blip r:embed="rId4"/>
            <a:stretch>
              <a:fillRect/>
            </a:stretch>
          </p:blipFill>
          <p:spPr>
            <a:xfrm>
              <a:off x="666423" y="2192844"/>
              <a:ext cx="800723" cy="800723"/>
            </a:xfrm>
            <a:prstGeom prst="rect">
              <a:avLst/>
            </a:prstGeom>
          </p:spPr>
        </p:pic>
        <p:pic>
          <p:nvPicPr>
            <p:cNvPr id="9" name="Picture 6" descr="Snapchat Logo PNG Vector (SVG) Free Download">
              <a:extLst>
                <a:ext uri="{FF2B5EF4-FFF2-40B4-BE49-F238E27FC236}">
                  <a16:creationId xmlns:a16="http://schemas.microsoft.com/office/drawing/2014/main" id="{3BCB7839-7DB7-44F8-AE52-9661162E3D1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15" r="14828" b="31016"/>
            <a:stretch/>
          </p:blipFill>
          <p:spPr bwMode="auto">
            <a:xfrm>
              <a:off x="666423" y="3091370"/>
              <a:ext cx="800723" cy="870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lon Musk Says Apple Has Threatened to Remove Twitter From App Store -  iClarified">
              <a:extLst>
                <a:ext uri="{FF2B5EF4-FFF2-40B4-BE49-F238E27FC236}">
                  <a16:creationId xmlns:a16="http://schemas.microsoft.com/office/drawing/2014/main" id="{F649CD11-E2DE-4783-93E7-67376AEACF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55" t="14452" r="30031" b="15116"/>
            <a:stretch/>
          </p:blipFill>
          <p:spPr bwMode="auto">
            <a:xfrm>
              <a:off x="666423" y="4059527"/>
              <a:ext cx="800723" cy="793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ink - friends &amp; more – Apps on Google Play">
              <a:extLst>
                <a:ext uri="{FF2B5EF4-FFF2-40B4-BE49-F238E27FC236}">
                  <a16:creationId xmlns:a16="http://schemas.microsoft.com/office/drawing/2014/main" id="{29844CF5-D814-43BC-8ADA-9AF3FF73878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33" r="27452"/>
            <a:stretch/>
          </p:blipFill>
          <p:spPr bwMode="auto">
            <a:xfrm>
              <a:off x="666423" y="4950569"/>
              <a:ext cx="820127" cy="870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Whatsapp logo png, Whatsapp icon png, Whatsapp transparent 18930746 PNG">
              <a:extLst>
                <a:ext uri="{FF2B5EF4-FFF2-40B4-BE49-F238E27FC236}">
                  <a16:creationId xmlns:a16="http://schemas.microsoft.com/office/drawing/2014/main" id="{FBF26AE8-19EB-476F-ACB0-B4F6439398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587" t="17503" r="17421" b="17008"/>
            <a:stretch/>
          </p:blipFill>
          <p:spPr bwMode="auto">
            <a:xfrm>
              <a:off x="666423" y="5918726"/>
              <a:ext cx="820127" cy="82638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543BE16A-9AD8-44D6-B753-475AA2CF4177}"/>
              </a:ext>
            </a:extLst>
          </p:cNvPr>
          <p:cNvSpPr/>
          <p:nvPr/>
        </p:nvSpPr>
        <p:spPr>
          <a:xfrm>
            <a:off x="1847528" y="2135418"/>
            <a:ext cx="782304" cy="754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76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9426"/>
            <a:ext cx="9404723" cy="1400530"/>
          </a:xfrm>
        </p:spPr>
        <p:txBody>
          <a:bodyPr/>
          <a:lstStyle/>
          <a:p>
            <a:r>
              <a:rPr lang="en-GB" dirty="0"/>
              <a:t>Topics</a:t>
            </a:r>
          </a:p>
        </p:txBody>
      </p:sp>
      <p:graphicFrame>
        <p:nvGraphicFramePr>
          <p:cNvPr id="3" name="Table 2"/>
          <p:cNvGraphicFramePr>
            <a:graphicFrameLocks noGrp="1"/>
          </p:cNvGraphicFramePr>
          <p:nvPr>
            <p:extLst>
              <p:ext uri="{D42A27DB-BD31-4B8C-83A1-F6EECF244321}">
                <p14:modId xmlns:p14="http://schemas.microsoft.com/office/powerpoint/2010/main" val="97733905"/>
              </p:ext>
            </p:extLst>
          </p:nvPr>
        </p:nvGraphicFramePr>
        <p:xfrm>
          <a:off x="1321531" y="1559956"/>
          <a:ext cx="9735966" cy="4241961"/>
        </p:xfrm>
        <a:graphic>
          <a:graphicData uri="http://schemas.openxmlformats.org/drawingml/2006/table">
            <a:tbl>
              <a:tblPr firstRow="1" bandRow="1">
                <a:tableStyleId>{5C22544A-7EE6-4342-B048-85BDC9FD1C3A}</a:tableStyleId>
              </a:tblPr>
              <a:tblGrid>
                <a:gridCol w="1622661">
                  <a:extLst>
                    <a:ext uri="{9D8B030D-6E8A-4147-A177-3AD203B41FA5}">
                      <a16:colId xmlns:a16="http://schemas.microsoft.com/office/drawing/2014/main" val="2483756697"/>
                    </a:ext>
                  </a:extLst>
                </a:gridCol>
                <a:gridCol w="1622661">
                  <a:extLst>
                    <a:ext uri="{9D8B030D-6E8A-4147-A177-3AD203B41FA5}">
                      <a16:colId xmlns:a16="http://schemas.microsoft.com/office/drawing/2014/main" val="45579393"/>
                    </a:ext>
                  </a:extLst>
                </a:gridCol>
                <a:gridCol w="1622661">
                  <a:extLst>
                    <a:ext uri="{9D8B030D-6E8A-4147-A177-3AD203B41FA5}">
                      <a16:colId xmlns:a16="http://schemas.microsoft.com/office/drawing/2014/main" val="3914518943"/>
                    </a:ext>
                  </a:extLst>
                </a:gridCol>
                <a:gridCol w="1622661">
                  <a:extLst>
                    <a:ext uri="{9D8B030D-6E8A-4147-A177-3AD203B41FA5}">
                      <a16:colId xmlns:a16="http://schemas.microsoft.com/office/drawing/2014/main" val="2358848801"/>
                    </a:ext>
                  </a:extLst>
                </a:gridCol>
                <a:gridCol w="1622661">
                  <a:extLst>
                    <a:ext uri="{9D8B030D-6E8A-4147-A177-3AD203B41FA5}">
                      <a16:colId xmlns:a16="http://schemas.microsoft.com/office/drawing/2014/main" val="934567657"/>
                    </a:ext>
                  </a:extLst>
                </a:gridCol>
                <a:gridCol w="1622661">
                  <a:extLst>
                    <a:ext uri="{9D8B030D-6E8A-4147-A177-3AD203B41FA5}">
                      <a16:colId xmlns:a16="http://schemas.microsoft.com/office/drawing/2014/main" val="721273325"/>
                    </a:ext>
                  </a:extLst>
                </a:gridCol>
              </a:tblGrid>
              <a:tr h="1133001">
                <a:tc>
                  <a:txBody>
                    <a:bodyPr/>
                    <a:lstStyle/>
                    <a:p>
                      <a:r>
                        <a:rPr lang="en-GB" dirty="0"/>
                        <a:t>Autumn</a:t>
                      </a:r>
                      <a:r>
                        <a:rPr lang="en-GB" baseline="0" dirty="0"/>
                        <a:t> 1</a:t>
                      </a:r>
                      <a:endParaRPr lang="en-GB" dirty="0"/>
                    </a:p>
                  </a:txBody>
                  <a:tcPr/>
                </a:tc>
                <a:tc>
                  <a:txBody>
                    <a:bodyPr/>
                    <a:lstStyle/>
                    <a:p>
                      <a:r>
                        <a:rPr lang="en-GB" dirty="0"/>
                        <a:t>Autumn</a:t>
                      </a:r>
                      <a:r>
                        <a:rPr lang="en-GB" baseline="0" dirty="0"/>
                        <a:t> 2</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Spring 1</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Spring 2</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Summer 1</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Summer 2</a:t>
                      </a:r>
                    </a:p>
                    <a:p>
                      <a:endParaRPr lang="en-GB" dirty="0"/>
                    </a:p>
                  </a:txBody>
                  <a:tcPr/>
                </a:tc>
                <a:extLst>
                  <a:ext uri="{0D108BD9-81ED-4DB2-BD59-A6C34878D82A}">
                    <a16:rowId xmlns:a16="http://schemas.microsoft.com/office/drawing/2014/main" val="4122901784"/>
                  </a:ext>
                </a:extLst>
              </a:tr>
              <a:tr h="16249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What did the Greeks ever do for 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Greek</a:t>
                      </a:r>
                      <a:r>
                        <a:rPr lang="en-GB" baseline="0" dirty="0" smtClean="0"/>
                        <a:t> day at school  </a:t>
                      </a:r>
                      <a:r>
                        <a:rPr lang="en-GB" baseline="0" smtClean="0"/>
                        <a:t>- Monday 16</a:t>
                      </a:r>
                      <a:r>
                        <a:rPr lang="en-GB" baseline="30000" smtClean="0"/>
                        <a:t>th</a:t>
                      </a:r>
                      <a:r>
                        <a:rPr lang="en-GB" baseline="0" smtClean="0"/>
                        <a:t> </a:t>
                      </a:r>
                      <a:r>
                        <a:rPr lang="en-GB" baseline="0" dirty="0" smtClean="0"/>
                        <a:t>October</a:t>
                      </a:r>
                      <a:endParaRPr lang="en-GB" dirty="0"/>
                    </a:p>
                  </a:txBody>
                  <a:tcPr/>
                </a:tc>
                <a:tc>
                  <a:txBody>
                    <a:bodyPr/>
                    <a:lstStyle/>
                    <a:p>
                      <a:r>
                        <a:rPr lang="en-GB" dirty="0" smtClean="0"/>
                        <a:t>What is life like in the Alps?</a:t>
                      </a:r>
                      <a:endParaRPr lang="en-GB" dirty="0"/>
                    </a:p>
                  </a:txBody>
                  <a:tcPr/>
                </a:tc>
                <a:tc>
                  <a:txBody>
                    <a:bodyPr/>
                    <a:lstStyle/>
                    <a:p>
                      <a:r>
                        <a:rPr lang="en-GB" dirty="0" smtClean="0"/>
                        <a:t>What was life like in Tudor Britain?</a:t>
                      </a:r>
                    </a:p>
                    <a:p>
                      <a:endParaRPr lang="en-GB" dirty="0" smtClean="0"/>
                    </a:p>
                    <a:p>
                      <a:endParaRPr lang="en-GB" dirty="0" smtClean="0"/>
                    </a:p>
                    <a:p>
                      <a:endParaRPr lang="en-GB" dirty="0" smtClean="0"/>
                    </a:p>
                    <a:p>
                      <a:r>
                        <a:rPr lang="en-GB" dirty="0" smtClean="0"/>
                        <a:t>Hampton</a:t>
                      </a:r>
                      <a:r>
                        <a:rPr lang="en-GB" baseline="0" dirty="0" smtClean="0"/>
                        <a:t> Court Trip</a:t>
                      </a:r>
                      <a:endParaRPr lang="en-GB" dirty="0" smtClean="0"/>
                    </a:p>
                  </a:txBody>
                  <a:tcPr/>
                </a:tc>
                <a:tc>
                  <a:txBody>
                    <a:bodyPr/>
                    <a:lstStyle/>
                    <a:p>
                      <a:r>
                        <a:rPr lang="en-GB" dirty="0" smtClean="0"/>
                        <a:t>Why do oceans</a:t>
                      </a:r>
                      <a:r>
                        <a:rPr lang="en-GB" baseline="0" dirty="0" smtClean="0"/>
                        <a:t> matter?</a:t>
                      </a:r>
                      <a:endParaRPr lang="en-GB" dirty="0"/>
                    </a:p>
                  </a:txBody>
                  <a:tcPr/>
                </a:tc>
                <a:tc>
                  <a:txBody>
                    <a:bodyPr/>
                    <a:lstStyle/>
                    <a:p>
                      <a:r>
                        <a:rPr lang="en-GB" dirty="0" smtClean="0"/>
                        <a:t>How di</a:t>
                      </a:r>
                      <a:r>
                        <a:rPr lang="en-GB" baseline="0" dirty="0" smtClean="0"/>
                        <a:t>d the Maya civilisation compare to the Anglo Saxons?</a:t>
                      </a:r>
                    </a:p>
                    <a:p>
                      <a:endParaRPr lang="en-GB" baseline="0" dirty="0" smtClean="0"/>
                    </a:p>
                    <a:p>
                      <a:r>
                        <a:rPr lang="en-GB" baseline="0" dirty="0" smtClean="0"/>
                        <a:t>Mayan workshop</a:t>
                      </a:r>
                    </a:p>
                  </a:txBody>
                  <a:tcPr/>
                </a:tc>
                <a:tc>
                  <a:txBody>
                    <a:bodyPr/>
                    <a:lstStyle/>
                    <a:p>
                      <a:r>
                        <a:rPr lang="en-GB" dirty="0" smtClean="0"/>
                        <a:t>Would you</a:t>
                      </a:r>
                      <a:r>
                        <a:rPr lang="en-GB" baseline="0" dirty="0" smtClean="0"/>
                        <a:t> like to live on a desert?</a:t>
                      </a:r>
                      <a:endParaRPr lang="en-GB" dirty="0"/>
                    </a:p>
                  </a:txBody>
                  <a:tcPr/>
                </a:tc>
                <a:extLst>
                  <a:ext uri="{0D108BD9-81ED-4DB2-BD59-A6C34878D82A}">
                    <a16:rowId xmlns:a16="http://schemas.microsoft.com/office/drawing/2014/main" val="2618479846"/>
                  </a:ext>
                </a:extLst>
              </a:tr>
            </a:tbl>
          </a:graphicData>
        </a:graphic>
      </p:graphicFrame>
    </p:spTree>
    <p:extLst>
      <p:ext uri="{BB962C8B-B14F-4D97-AF65-F5344CB8AC3E}">
        <p14:creationId xmlns:p14="http://schemas.microsoft.com/office/powerpoint/2010/main" val="65674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05695" y="230351"/>
            <a:ext cx="7128792" cy="576064"/>
          </a:xfrm>
        </p:spPr>
        <p:txBody>
          <a:bodyPr>
            <a:noAutofit/>
          </a:bodyPr>
          <a:lstStyle/>
          <a:p>
            <a:r>
              <a:rPr lang="en-GB" sz="4000" dirty="0">
                <a:solidFill>
                  <a:schemeClr val="tx1"/>
                </a:solidFill>
                <a:latin typeface="Century Gothic" panose="020B0502020202020204" pitchFamily="34" charset="0"/>
              </a:rPr>
              <a:t>Class assemblies in Year </a:t>
            </a:r>
            <a:r>
              <a:rPr lang="en-GB" sz="4000" dirty="0" smtClean="0">
                <a:solidFill>
                  <a:schemeClr val="tx1"/>
                </a:solidFill>
                <a:latin typeface="Century Gothic" panose="020B0502020202020204" pitchFamily="34" charset="0"/>
              </a:rPr>
              <a:t>5</a:t>
            </a:r>
            <a:endParaRPr lang="en-GB" sz="4000" dirty="0">
              <a:solidFill>
                <a:schemeClr val="tx1"/>
              </a:solidFill>
              <a:latin typeface="Century Gothic" panose="020B0502020202020204" pitchFamily="34" charset="0"/>
            </a:endParaRPr>
          </a:p>
        </p:txBody>
      </p:sp>
      <p:sp>
        <p:nvSpPr>
          <p:cNvPr id="3" name="TextBox 2"/>
          <p:cNvSpPr txBox="1"/>
          <p:nvPr/>
        </p:nvSpPr>
        <p:spPr>
          <a:xfrm>
            <a:off x="2063552" y="2780930"/>
            <a:ext cx="8208912" cy="2862322"/>
          </a:xfrm>
          <a:prstGeom prst="rect">
            <a:avLst/>
          </a:prstGeom>
          <a:noFill/>
        </p:spPr>
        <p:txBody>
          <a:bodyPr wrap="square" rtlCol="0">
            <a:spAutoFit/>
          </a:bodyPr>
          <a:lstStyle/>
          <a:p>
            <a:r>
              <a:rPr lang="en-GB" sz="2000" u="sng" dirty="0">
                <a:latin typeface="Century Gothic" panose="020B0502020202020204" pitchFamily="34" charset="0"/>
              </a:rPr>
              <a:t>9</a:t>
            </a:r>
            <a:r>
              <a:rPr lang="en-GB" sz="2000" u="sng" baseline="30000" dirty="0" smtClean="0">
                <a:latin typeface="Century Gothic" panose="020B0502020202020204" pitchFamily="34" charset="0"/>
              </a:rPr>
              <a:t>th</a:t>
            </a:r>
            <a:r>
              <a:rPr lang="en-GB" sz="2000" u="sng" dirty="0" smtClean="0">
                <a:latin typeface="Century Gothic" panose="020B0502020202020204" pitchFamily="34" charset="0"/>
              </a:rPr>
              <a:t> </a:t>
            </a:r>
            <a:r>
              <a:rPr lang="en-GB" sz="2000" u="sng" dirty="0">
                <a:latin typeface="Century Gothic" panose="020B0502020202020204" pitchFamily="34" charset="0"/>
              </a:rPr>
              <a:t>November 2023 </a:t>
            </a:r>
            <a:r>
              <a:rPr lang="en-GB" sz="2000" dirty="0" smtClean="0">
                <a:latin typeface="Century Gothic" panose="020B0502020202020204" pitchFamily="34" charset="0"/>
              </a:rPr>
              <a:t>: Tamar Class</a:t>
            </a:r>
          </a:p>
          <a:p>
            <a:endParaRPr lang="en-GB" sz="2000" u="sng" dirty="0">
              <a:latin typeface="Century Gothic" panose="020B0502020202020204" pitchFamily="34" charset="0"/>
            </a:endParaRPr>
          </a:p>
          <a:p>
            <a:r>
              <a:rPr lang="en-GB" sz="2000" u="sng" dirty="0" smtClean="0">
                <a:latin typeface="Century Gothic" panose="020B0502020202020204" pitchFamily="34" charset="0"/>
              </a:rPr>
              <a:t>16</a:t>
            </a:r>
            <a:r>
              <a:rPr lang="en-GB" sz="2000" u="sng" baseline="30000" dirty="0" smtClean="0">
                <a:latin typeface="Century Gothic" panose="020B0502020202020204" pitchFamily="34" charset="0"/>
              </a:rPr>
              <a:t>th</a:t>
            </a:r>
            <a:r>
              <a:rPr lang="en-GB" sz="2000" u="sng" dirty="0" smtClean="0">
                <a:latin typeface="Century Gothic" panose="020B0502020202020204" pitchFamily="34" charset="0"/>
              </a:rPr>
              <a:t> </a:t>
            </a:r>
            <a:r>
              <a:rPr lang="en-GB" sz="2000" u="sng" dirty="0">
                <a:latin typeface="Century Gothic" panose="020B0502020202020204" pitchFamily="34" charset="0"/>
              </a:rPr>
              <a:t>November 2023 </a:t>
            </a:r>
            <a:r>
              <a:rPr lang="en-GB" sz="2000" dirty="0" smtClean="0">
                <a:latin typeface="Century Gothic" panose="020B0502020202020204" pitchFamily="34" charset="0"/>
              </a:rPr>
              <a:t>: Trent Class</a:t>
            </a:r>
          </a:p>
          <a:p>
            <a:endParaRPr lang="en-GB" sz="2000" dirty="0" smtClean="0">
              <a:latin typeface="Century Gothic" panose="020B0502020202020204" pitchFamily="34" charset="0"/>
            </a:endParaRPr>
          </a:p>
          <a:p>
            <a:r>
              <a:rPr lang="en-GB" sz="2000" u="sng" dirty="0" smtClean="0">
                <a:latin typeface="Century Gothic" panose="020B0502020202020204" pitchFamily="34" charset="0"/>
              </a:rPr>
              <a:t>23</a:t>
            </a:r>
            <a:r>
              <a:rPr lang="en-GB" sz="2000" u="sng" baseline="30000" dirty="0" smtClean="0">
                <a:latin typeface="Century Gothic" panose="020B0502020202020204" pitchFamily="34" charset="0"/>
              </a:rPr>
              <a:t>rd</a:t>
            </a:r>
            <a:r>
              <a:rPr lang="en-GB" sz="2000" u="sng" dirty="0" smtClean="0">
                <a:latin typeface="Century Gothic" panose="020B0502020202020204" pitchFamily="34" charset="0"/>
              </a:rPr>
              <a:t> </a:t>
            </a:r>
            <a:r>
              <a:rPr lang="en-GB" sz="2000" u="sng" dirty="0">
                <a:latin typeface="Century Gothic" panose="020B0502020202020204" pitchFamily="34" charset="0"/>
              </a:rPr>
              <a:t>November 2023 </a:t>
            </a:r>
            <a:r>
              <a:rPr lang="en-GB" sz="2000" dirty="0">
                <a:latin typeface="Century Gothic" panose="020B0502020202020204" pitchFamily="34" charset="0"/>
              </a:rPr>
              <a:t>: Arrow </a:t>
            </a:r>
            <a:r>
              <a:rPr lang="en-GB" sz="2000" dirty="0" smtClean="0">
                <a:latin typeface="Century Gothic" panose="020B0502020202020204" pitchFamily="34" charset="0"/>
              </a:rPr>
              <a:t>Class</a:t>
            </a:r>
          </a:p>
          <a:p>
            <a:endParaRPr lang="en-GB" sz="2000" dirty="0" smtClean="0">
              <a:latin typeface="Century Gothic" panose="020B0502020202020204" pitchFamily="34" charset="0"/>
            </a:endParaRPr>
          </a:p>
          <a:p>
            <a:r>
              <a:rPr lang="en-GB" sz="2000" u="sng" dirty="0" smtClean="0">
                <a:latin typeface="Century Gothic" panose="020B0502020202020204" pitchFamily="34" charset="0"/>
              </a:rPr>
              <a:t>30</a:t>
            </a:r>
            <a:r>
              <a:rPr lang="en-GB" sz="2000" u="sng" baseline="30000" dirty="0" smtClean="0">
                <a:latin typeface="Century Gothic" panose="020B0502020202020204" pitchFamily="34" charset="0"/>
              </a:rPr>
              <a:t>th</a:t>
            </a:r>
            <a:r>
              <a:rPr lang="en-GB" sz="2000" u="sng" dirty="0" smtClean="0">
                <a:latin typeface="Century Gothic" panose="020B0502020202020204" pitchFamily="34" charset="0"/>
              </a:rPr>
              <a:t> </a:t>
            </a:r>
            <a:r>
              <a:rPr lang="en-GB" sz="2000" u="sng" dirty="0">
                <a:latin typeface="Century Gothic" panose="020B0502020202020204" pitchFamily="34" charset="0"/>
              </a:rPr>
              <a:t>November 2023</a:t>
            </a:r>
            <a:r>
              <a:rPr lang="en-GB" sz="2000" dirty="0">
                <a:latin typeface="Century Gothic" panose="020B0502020202020204" pitchFamily="34" charset="0"/>
              </a:rPr>
              <a:t>: Ashby Class</a:t>
            </a:r>
            <a:endParaRPr lang="en-GB" sz="2000" u="sng" dirty="0">
              <a:latin typeface="Century Gothic" panose="020B0502020202020204" pitchFamily="34" charset="0"/>
            </a:endParaRPr>
          </a:p>
          <a:p>
            <a:endParaRPr lang="en-GB" sz="2000" u="sng" dirty="0">
              <a:latin typeface="Century Gothic" panose="020B0502020202020204" pitchFamily="34" charset="0"/>
            </a:endParaRPr>
          </a:p>
          <a:p>
            <a:endParaRPr lang="en-GB" sz="2000" u="sng" dirty="0">
              <a:latin typeface="Century Gothic" panose="020B0502020202020204" pitchFamily="34" charset="0"/>
            </a:endParaRPr>
          </a:p>
        </p:txBody>
      </p:sp>
      <p:sp>
        <p:nvSpPr>
          <p:cNvPr id="4" name="TextBox 3"/>
          <p:cNvSpPr txBox="1"/>
          <p:nvPr/>
        </p:nvSpPr>
        <p:spPr>
          <a:xfrm>
            <a:off x="2063552" y="1131953"/>
            <a:ext cx="8208912" cy="1323439"/>
          </a:xfrm>
          <a:prstGeom prst="rect">
            <a:avLst/>
          </a:prstGeom>
          <a:noFill/>
        </p:spPr>
        <p:txBody>
          <a:bodyPr wrap="square" rtlCol="0">
            <a:spAutoFit/>
          </a:bodyPr>
          <a:lstStyle/>
          <a:p>
            <a:r>
              <a:rPr lang="en-GB" sz="2000" dirty="0">
                <a:latin typeface="Century Gothic" panose="020B0502020202020204" pitchFamily="34" charset="0"/>
              </a:rPr>
              <a:t>This year, we will be inviting parents to school for children to showcase their learning, in the form of a special class assembly. These assemblies will be held on a </a:t>
            </a:r>
            <a:r>
              <a:rPr lang="en-GB" sz="2000" dirty="0" smtClean="0">
                <a:latin typeface="Century Gothic" panose="020B0502020202020204" pitchFamily="34" charset="0"/>
              </a:rPr>
              <a:t>Thursday</a:t>
            </a:r>
            <a:r>
              <a:rPr lang="en-GB" sz="2000" dirty="0">
                <a:latin typeface="Century Gothic" panose="020B0502020202020204" pitchFamily="34" charset="0"/>
              </a:rPr>
              <a:t>, between 9</a:t>
            </a:r>
            <a:r>
              <a:rPr lang="en-GB" sz="2000" dirty="0" smtClean="0">
                <a:latin typeface="Century Gothic" panose="020B0502020202020204" pitchFamily="34" charset="0"/>
              </a:rPr>
              <a:t> </a:t>
            </a:r>
            <a:r>
              <a:rPr lang="en-GB" sz="2000" dirty="0">
                <a:latin typeface="Century Gothic" panose="020B0502020202020204" pitchFamily="34" charset="0"/>
              </a:rPr>
              <a:t>and </a:t>
            </a:r>
            <a:r>
              <a:rPr lang="en-GB" sz="2000" dirty="0" smtClean="0">
                <a:latin typeface="Century Gothic" panose="020B0502020202020204" pitchFamily="34" charset="0"/>
              </a:rPr>
              <a:t>9.30am</a:t>
            </a:r>
            <a:r>
              <a:rPr lang="en-GB" sz="2000" dirty="0">
                <a:latin typeface="Century Gothic" panose="020B0502020202020204" pitchFamily="34" charset="0"/>
              </a:rPr>
              <a:t>, in the Central Hall.</a:t>
            </a:r>
          </a:p>
        </p:txBody>
      </p:sp>
    </p:spTree>
    <p:extLst>
      <p:ext uri="{BB962C8B-B14F-4D97-AF65-F5344CB8AC3E}">
        <p14:creationId xmlns:p14="http://schemas.microsoft.com/office/powerpoint/2010/main" val="1303346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support at home</a:t>
            </a:r>
          </a:p>
        </p:txBody>
      </p:sp>
      <p:sp>
        <p:nvSpPr>
          <p:cNvPr id="3" name="Content Placeholder 2"/>
          <p:cNvSpPr>
            <a:spLocks noGrp="1"/>
          </p:cNvSpPr>
          <p:nvPr>
            <p:ph idx="1"/>
          </p:nvPr>
        </p:nvSpPr>
        <p:spPr>
          <a:xfrm>
            <a:off x="1104293" y="1853248"/>
            <a:ext cx="8946541" cy="4195481"/>
          </a:xfrm>
        </p:spPr>
        <p:txBody>
          <a:bodyPr/>
          <a:lstStyle/>
          <a:p>
            <a:pPr marL="285750" indent="-285750">
              <a:buFont typeface="Arial" panose="020B0604020202020204" pitchFamily="34" charset="0"/>
              <a:buChar char="•"/>
            </a:pPr>
            <a:r>
              <a:rPr lang="en-GB" sz="2800" dirty="0"/>
              <a:t>Times Table Rockstars</a:t>
            </a:r>
          </a:p>
          <a:p>
            <a:pPr marL="285750" indent="-285750">
              <a:buFont typeface="Arial" panose="020B0604020202020204" pitchFamily="34" charset="0"/>
              <a:buChar char="•"/>
            </a:pPr>
            <a:r>
              <a:rPr lang="en-GB" sz="2800" dirty="0"/>
              <a:t>Maths frame website</a:t>
            </a:r>
          </a:p>
          <a:p>
            <a:pPr marL="285750" indent="-285750">
              <a:buFont typeface="Arial" panose="020B0604020202020204" pitchFamily="34" charset="0"/>
              <a:buChar char="•"/>
            </a:pPr>
            <a:r>
              <a:rPr lang="en-GB" sz="2800" dirty="0"/>
              <a:t>Reading</a:t>
            </a:r>
          </a:p>
          <a:p>
            <a:pPr marL="285750" indent="-285750">
              <a:buFont typeface="Arial" panose="020B0604020202020204" pitchFamily="34" charset="0"/>
              <a:buChar char="•"/>
            </a:pPr>
            <a:r>
              <a:rPr lang="en-GB" sz="2800" dirty="0"/>
              <a:t>Spelling practise</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9769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4" y="82367"/>
            <a:ext cx="9404723" cy="1400530"/>
          </a:xfrm>
        </p:spPr>
        <p:txBody>
          <a:bodyPr/>
          <a:lstStyle/>
          <a:p>
            <a:r>
              <a:rPr lang="en-GB" dirty="0"/>
              <a:t>Teachers</a:t>
            </a:r>
            <a:endParaRPr lang="en-GB" sz="5400" dirty="0"/>
          </a:p>
        </p:txBody>
      </p:sp>
      <p:sp>
        <p:nvSpPr>
          <p:cNvPr id="9" name="TextBox 8"/>
          <p:cNvSpPr txBox="1"/>
          <p:nvPr/>
        </p:nvSpPr>
        <p:spPr>
          <a:xfrm>
            <a:off x="1727740" y="959548"/>
            <a:ext cx="1940842" cy="1200329"/>
          </a:xfrm>
          <a:prstGeom prst="rect">
            <a:avLst/>
          </a:prstGeom>
          <a:noFill/>
        </p:spPr>
        <p:txBody>
          <a:bodyPr wrap="square" rtlCol="0">
            <a:spAutoFit/>
          </a:bodyPr>
          <a:lstStyle/>
          <a:p>
            <a:r>
              <a:rPr lang="en-GB" dirty="0"/>
              <a:t>Mrs Bansal- Ashby class teacher</a:t>
            </a:r>
          </a:p>
          <a:p>
            <a:r>
              <a:rPr lang="en-GB" b="1" dirty="0"/>
              <a:t>Year lead</a:t>
            </a:r>
          </a:p>
        </p:txBody>
      </p:sp>
      <p:sp>
        <p:nvSpPr>
          <p:cNvPr id="10" name="TextBox 9"/>
          <p:cNvSpPr txBox="1"/>
          <p:nvPr/>
        </p:nvSpPr>
        <p:spPr>
          <a:xfrm>
            <a:off x="3466219" y="2130175"/>
            <a:ext cx="1940842" cy="923330"/>
          </a:xfrm>
          <a:prstGeom prst="rect">
            <a:avLst/>
          </a:prstGeom>
          <a:noFill/>
        </p:spPr>
        <p:txBody>
          <a:bodyPr wrap="square" rtlCol="0">
            <a:spAutoFit/>
          </a:bodyPr>
          <a:lstStyle/>
          <a:p>
            <a:r>
              <a:rPr lang="en-GB" dirty="0" smtClean="0"/>
              <a:t>Mrs Bent- </a:t>
            </a:r>
            <a:r>
              <a:rPr lang="en-GB" dirty="0"/>
              <a:t>Tamar class teacher</a:t>
            </a:r>
          </a:p>
        </p:txBody>
      </p:sp>
      <p:sp>
        <p:nvSpPr>
          <p:cNvPr id="13" name="TextBox 12"/>
          <p:cNvSpPr txBox="1"/>
          <p:nvPr/>
        </p:nvSpPr>
        <p:spPr>
          <a:xfrm>
            <a:off x="86384" y="3070171"/>
            <a:ext cx="1940842" cy="923330"/>
          </a:xfrm>
          <a:prstGeom prst="rect">
            <a:avLst/>
          </a:prstGeom>
          <a:noFill/>
        </p:spPr>
        <p:txBody>
          <a:bodyPr wrap="square" rtlCol="0">
            <a:spAutoFit/>
          </a:bodyPr>
          <a:lstStyle/>
          <a:p>
            <a:r>
              <a:rPr lang="en-GB" dirty="0"/>
              <a:t>Miss </a:t>
            </a:r>
            <a:r>
              <a:rPr lang="en-GB" dirty="0" smtClean="0"/>
              <a:t>Hawkins-</a:t>
            </a:r>
            <a:endParaRPr lang="en-GB" dirty="0"/>
          </a:p>
          <a:p>
            <a:r>
              <a:rPr lang="en-GB" dirty="0"/>
              <a:t>Arrow class </a:t>
            </a:r>
            <a:r>
              <a:rPr lang="en-GB" dirty="0" smtClean="0"/>
              <a:t>teacher</a:t>
            </a:r>
            <a:endParaRPr lang="en-GB" b="1" dirty="0"/>
          </a:p>
        </p:txBody>
      </p:sp>
      <p:sp>
        <p:nvSpPr>
          <p:cNvPr id="14" name="TextBox 13"/>
          <p:cNvSpPr txBox="1"/>
          <p:nvPr/>
        </p:nvSpPr>
        <p:spPr>
          <a:xfrm>
            <a:off x="4971320" y="151774"/>
            <a:ext cx="1940842" cy="923330"/>
          </a:xfrm>
          <a:prstGeom prst="rect">
            <a:avLst/>
          </a:prstGeom>
          <a:noFill/>
        </p:spPr>
        <p:txBody>
          <a:bodyPr wrap="square" rtlCol="0">
            <a:spAutoFit/>
          </a:bodyPr>
          <a:lstStyle/>
          <a:p>
            <a:r>
              <a:rPr lang="en-GB" dirty="0"/>
              <a:t>Mrs Cutler-</a:t>
            </a:r>
          </a:p>
          <a:p>
            <a:r>
              <a:rPr lang="en-GB" dirty="0"/>
              <a:t>Trent class teacher</a:t>
            </a: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716" y="218292"/>
            <a:ext cx="1292179" cy="165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3"/>
          <a:stretch>
            <a:fillRect/>
          </a:stretch>
        </p:blipFill>
        <p:spPr>
          <a:xfrm>
            <a:off x="207191" y="1001964"/>
            <a:ext cx="1399742" cy="1834895"/>
          </a:xfrm>
          <a:prstGeom prst="rect">
            <a:avLst/>
          </a:prstGeom>
        </p:spPr>
      </p:pic>
      <p:sp>
        <p:nvSpPr>
          <p:cNvPr id="21" name="TextBox 20"/>
          <p:cNvSpPr txBox="1"/>
          <p:nvPr/>
        </p:nvSpPr>
        <p:spPr>
          <a:xfrm>
            <a:off x="8214900" y="1279257"/>
            <a:ext cx="4203230" cy="4801314"/>
          </a:xfrm>
          <a:prstGeom prst="rect">
            <a:avLst/>
          </a:prstGeom>
          <a:noFill/>
        </p:spPr>
        <p:txBody>
          <a:bodyPr wrap="square" rtlCol="0">
            <a:spAutoFit/>
          </a:bodyPr>
          <a:lstStyle/>
          <a:p>
            <a:r>
              <a:rPr lang="en-GB" sz="3600" b="1" dirty="0"/>
              <a:t>Teaching Assistants:</a:t>
            </a:r>
          </a:p>
          <a:p>
            <a:r>
              <a:rPr lang="en-GB" sz="3600" dirty="0"/>
              <a:t>Mrs </a:t>
            </a:r>
            <a:r>
              <a:rPr lang="en-GB" sz="3600" dirty="0" smtClean="0"/>
              <a:t>Shah</a:t>
            </a:r>
          </a:p>
          <a:p>
            <a:r>
              <a:rPr lang="en-GB" sz="3600" dirty="0" smtClean="0"/>
              <a:t>Mrs </a:t>
            </a:r>
            <a:r>
              <a:rPr lang="en-GB" sz="3600" dirty="0"/>
              <a:t>Hooper </a:t>
            </a:r>
            <a:endParaRPr lang="en-GB" sz="3600" dirty="0" smtClean="0"/>
          </a:p>
          <a:p>
            <a:r>
              <a:rPr lang="en-GB" sz="3600" dirty="0" smtClean="0"/>
              <a:t>Mrs </a:t>
            </a:r>
            <a:r>
              <a:rPr lang="en-GB" sz="3600" dirty="0" err="1" smtClean="0"/>
              <a:t>Mockett</a:t>
            </a:r>
            <a:endParaRPr lang="en-GB" sz="3600" dirty="0" smtClean="0"/>
          </a:p>
          <a:p>
            <a:r>
              <a:rPr lang="en-GB" sz="3600" dirty="0" smtClean="0"/>
              <a:t>Mrs Moody</a:t>
            </a:r>
          </a:p>
          <a:p>
            <a:r>
              <a:rPr lang="en-GB" sz="3600" dirty="0" smtClean="0"/>
              <a:t>Miss Freeland</a:t>
            </a:r>
          </a:p>
          <a:p>
            <a:r>
              <a:rPr lang="en-GB" sz="3600" dirty="0" smtClean="0"/>
              <a:t>Ms </a:t>
            </a:r>
            <a:r>
              <a:rPr lang="en-GB" sz="3600" dirty="0" err="1" smtClean="0"/>
              <a:t>Tabassum</a:t>
            </a:r>
            <a:endParaRPr lang="en-GB" sz="3600" dirty="0"/>
          </a:p>
          <a:p>
            <a:endParaRPr lang="en-GB" b="1" dirty="0"/>
          </a:p>
        </p:txBody>
      </p:sp>
      <p:pic>
        <p:nvPicPr>
          <p:cNvPr id="3" name="Picture 2"/>
          <p:cNvPicPr>
            <a:picLocks noChangeAspect="1"/>
          </p:cNvPicPr>
          <p:nvPr/>
        </p:nvPicPr>
        <p:blipFill>
          <a:blip r:embed="rId4"/>
          <a:stretch>
            <a:fillRect/>
          </a:stretch>
        </p:blipFill>
        <p:spPr>
          <a:xfrm>
            <a:off x="207191" y="4054447"/>
            <a:ext cx="2067243" cy="1428277"/>
          </a:xfrm>
          <a:prstGeom prst="rect">
            <a:avLst/>
          </a:prstGeom>
        </p:spPr>
      </p:pic>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75" y="3638748"/>
            <a:ext cx="1470078" cy="196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75927" y="4540879"/>
            <a:ext cx="1862268" cy="923330"/>
          </a:xfrm>
          <a:prstGeom prst="rect">
            <a:avLst/>
          </a:prstGeom>
          <a:noFill/>
        </p:spPr>
        <p:txBody>
          <a:bodyPr wrap="square" rtlCol="0">
            <a:spAutoFit/>
          </a:bodyPr>
          <a:lstStyle/>
          <a:p>
            <a:r>
              <a:rPr lang="en-GB" dirty="0">
                <a:latin typeface="Century Gothic" panose="020B0502020202020204" pitchFamily="34" charset="0"/>
              </a:rPr>
              <a:t>Miss Johnston - </a:t>
            </a:r>
          </a:p>
          <a:p>
            <a:r>
              <a:rPr lang="en-GB" b="1" dirty="0">
                <a:latin typeface="Century Gothic" panose="020B0502020202020204" pitchFamily="34" charset="0"/>
              </a:rPr>
              <a:t>Upper key stage lead</a:t>
            </a:r>
          </a:p>
        </p:txBody>
      </p:sp>
      <p:pic>
        <p:nvPicPr>
          <p:cNvPr id="4" name="Picture 3"/>
          <p:cNvPicPr>
            <a:picLocks noChangeAspect="1"/>
          </p:cNvPicPr>
          <p:nvPr/>
        </p:nvPicPr>
        <p:blipFill>
          <a:blip r:embed="rId6"/>
          <a:stretch>
            <a:fillRect/>
          </a:stretch>
        </p:blipFill>
        <p:spPr>
          <a:xfrm>
            <a:off x="4971320" y="2057928"/>
            <a:ext cx="1413517" cy="1753668"/>
          </a:xfrm>
          <a:prstGeom prst="rect">
            <a:avLst/>
          </a:prstGeom>
        </p:spPr>
      </p:pic>
    </p:spTree>
    <p:extLst>
      <p:ext uri="{BB962C8B-B14F-4D97-AF65-F5344CB8AC3E}">
        <p14:creationId xmlns:p14="http://schemas.microsoft.com/office/powerpoint/2010/main" val="390969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FB870E48-F514-49BE-8691-64557BCE1BC7}"/>
              </a:ext>
            </a:extLst>
          </p:cNvPr>
          <p:cNvSpPr>
            <a:spLocks noGrp="1"/>
          </p:cNvSpPr>
          <p:nvPr>
            <p:ph type="title"/>
          </p:nvPr>
        </p:nvSpPr>
        <p:spPr>
          <a:xfrm>
            <a:off x="646113" y="452438"/>
            <a:ext cx="9404350" cy="1400175"/>
          </a:xfrm>
        </p:spPr>
        <p:txBody>
          <a:bodyPr>
            <a:noAutofit/>
          </a:bodyPr>
          <a:lstStyle/>
          <a:p>
            <a:pPr algn="l"/>
            <a:r>
              <a:rPr lang="en-GB" sz="4000" dirty="0">
                <a:solidFill>
                  <a:schemeClr val="tx1"/>
                </a:solidFill>
                <a:latin typeface="Century Gothic" panose="020B0502020202020204" pitchFamily="34" charset="0"/>
              </a:rPr>
              <a:t>Routine and expectations</a:t>
            </a:r>
          </a:p>
        </p:txBody>
      </p:sp>
      <p:sp>
        <p:nvSpPr>
          <p:cNvPr id="5" name="Content Placeholder 4">
            <a:extLst>
              <a:ext uri="{FF2B5EF4-FFF2-40B4-BE49-F238E27FC236}">
                <a16:creationId xmlns:a16="http://schemas.microsoft.com/office/drawing/2014/main" id="{DE86E3B0-EFF6-45C4-982D-DD8D585C4FAC}"/>
              </a:ext>
            </a:extLst>
          </p:cNvPr>
          <p:cNvSpPr>
            <a:spLocks noGrp="1"/>
          </p:cNvSpPr>
          <p:nvPr>
            <p:ph idx="1"/>
          </p:nvPr>
        </p:nvSpPr>
        <p:spPr>
          <a:xfrm>
            <a:off x="800285" y="1565035"/>
            <a:ext cx="8947150" cy="4272965"/>
          </a:xfrm>
          <a:prstGeom prst="rect">
            <a:avLst/>
          </a:prstGeom>
        </p:spPr>
        <p:txBody>
          <a:bodyPr wrap="square">
            <a:spAutoFit/>
          </a:bodyPr>
          <a:lstStyle/>
          <a:p>
            <a:pPr marL="342900" indent="-342900">
              <a:buFont typeface="Wingdings" panose="05000000000000000000" pitchFamily="2" charset="2"/>
              <a:buChar char="Ø"/>
            </a:pPr>
            <a:r>
              <a:rPr lang="en-GB" altLang="en-US" sz="2300" dirty="0">
                <a:latin typeface="Century Gothic" panose="020B0502020202020204" pitchFamily="34" charset="0"/>
              </a:rPr>
              <a:t>Children in class from </a:t>
            </a:r>
            <a:r>
              <a:rPr lang="en-GB" altLang="en-US" sz="2300" dirty="0" smtClean="0">
                <a:latin typeface="Century Gothic" panose="020B0502020202020204" pitchFamily="34" charset="0"/>
              </a:rPr>
              <a:t>8:35am </a:t>
            </a:r>
            <a:r>
              <a:rPr lang="en-GB" altLang="en-US" sz="2300" dirty="0">
                <a:latin typeface="Century Gothic" panose="020B0502020202020204" pitchFamily="34" charset="0"/>
              </a:rPr>
              <a:t>– they will use this time to complete Early Morning Work and it is advised they arrive in school as soon as possible</a:t>
            </a:r>
            <a:r>
              <a:rPr lang="en-GB" altLang="en-US" sz="2300" dirty="0" smtClean="0">
                <a:latin typeface="Century Gothic" panose="020B0502020202020204" pitchFamily="34" charset="0"/>
              </a:rPr>
              <a:t>. The register will now be taken at 8:45am.</a:t>
            </a:r>
            <a:endParaRPr lang="en-GB" altLang="en-US" sz="2300" dirty="0">
              <a:latin typeface="Century Gothic" panose="020B0502020202020204" pitchFamily="34" charset="0"/>
            </a:endParaRPr>
          </a:p>
          <a:p>
            <a:pPr marL="342900" indent="-342900">
              <a:buFont typeface="Wingdings" panose="05000000000000000000" pitchFamily="2" charset="2"/>
              <a:buChar char="Ø"/>
            </a:pPr>
            <a:endParaRPr lang="en-GB" altLang="en-US" sz="2300" dirty="0">
              <a:latin typeface="Century Gothic" panose="020B0502020202020204" pitchFamily="34" charset="0"/>
            </a:endParaRPr>
          </a:p>
          <a:p>
            <a:pPr marL="342900" indent="-342900">
              <a:buFont typeface="Wingdings" panose="05000000000000000000" pitchFamily="2" charset="2"/>
              <a:buChar char="Ø"/>
            </a:pPr>
            <a:r>
              <a:rPr lang="en-GB" altLang="en-US" sz="2300" dirty="0">
                <a:latin typeface="Century Gothic" panose="020B0502020202020204" pitchFamily="34" charset="0"/>
              </a:rPr>
              <a:t>Early Morning Work </a:t>
            </a:r>
            <a:r>
              <a:rPr lang="en-GB" altLang="en-US" sz="2300" i="1" dirty="0">
                <a:latin typeface="Century Gothic" panose="020B0502020202020204" pitchFamily="34" charset="0"/>
              </a:rPr>
              <a:t>(a variety of short activities used to revise prior learning in Reading, </a:t>
            </a:r>
            <a:r>
              <a:rPr lang="en-GB" altLang="en-US" sz="2300" i="1" dirty="0" err="1">
                <a:latin typeface="Century Gothic" panose="020B0502020202020204" pitchFamily="34" charset="0"/>
              </a:rPr>
              <a:t>SPaG</a:t>
            </a:r>
            <a:r>
              <a:rPr lang="en-GB" altLang="en-US" sz="2300" i="1" dirty="0">
                <a:latin typeface="Century Gothic" panose="020B0502020202020204" pitchFamily="34" charset="0"/>
              </a:rPr>
              <a:t> and Maths)</a:t>
            </a:r>
          </a:p>
          <a:p>
            <a:pPr marL="342900" indent="-342900">
              <a:buFont typeface="Wingdings" panose="05000000000000000000" pitchFamily="2" charset="2"/>
              <a:buChar char="Ø"/>
            </a:pPr>
            <a:endParaRPr lang="en-GB" altLang="en-US" sz="2300" dirty="0">
              <a:latin typeface="Century Gothic" panose="020B0502020202020204" pitchFamily="34" charset="0"/>
            </a:endParaRPr>
          </a:p>
          <a:p>
            <a:pPr marL="342900" indent="-342900">
              <a:buFont typeface="Wingdings" panose="05000000000000000000" pitchFamily="2" charset="2"/>
              <a:buChar char="Ø"/>
            </a:pPr>
            <a:r>
              <a:rPr lang="en-GB" altLang="en-US" sz="2300" dirty="0">
                <a:latin typeface="Century Gothic" panose="020B0502020202020204" pitchFamily="34" charset="0"/>
              </a:rPr>
              <a:t>Reading book and reading record in school every day.</a:t>
            </a:r>
          </a:p>
          <a:p>
            <a:pPr marL="0" indent="0">
              <a:buNone/>
            </a:pPr>
            <a:endParaRPr lang="en-GB" altLang="en-US" sz="2300" dirty="0">
              <a:latin typeface="Century Gothic" panose="020B0502020202020204" pitchFamily="34" charset="0"/>
            </a:endParaRPr>
          </a:p>
        </p:txBody>
      </p:sp>
    </p:spTree>
    <p:extLst>
      <p:ext uri="{BB962C8B-B14F-4D97-AF65-F5344CB8AC3E}">
        <p14:creationId xmlns:p14="http://schemas.microsoft.com/office/powerpoint/2010/main" val="325252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06BA-4C68-47A5-BA6B-EDFB05DECCBA}"/>
              </a:ext>
            </a:extLst>
          </p:cNvPr>
          <p:cNvSpPr>
            <a:spLocks noGrp="1"/>
          </p:cNvSpPr>
          <p:nvPr>
            <p:ph type="title"/>
          </p:nvPr>
        </p:nvSpPr>
        <p:spPr/>
        <p:txBody>
          <a:bodyPr/>
          <a:lstStyle/>
          <a:p>
            <a:r>
              <a:rPr lang="en-GB" sz="4400" dirty="0">
                <a:solidFill>
                  <a:schemeClr val="tx1"/>
                </a:solidFill>
                <a:latin typeface="Century Gothic" panose="020B0502020202020204" pitchFamily="34" charset="0"/>
              </a:rPr>
              <a:t>Communication</a:t>
            </a:r>
            <a:br>
              <a:rPr lang="en-GB" sz="4400" dirty="0">
                <a:solidFill>
                  <a:schemeClr val="tx1"/>
                </a:solidFill>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7F2BABC9-AE1F-410A-8182-E83D4C33E3B8}"/>
              </a:ext>
            </a:extLst>
          </p:cNvPr>
          <p:cNvSpPr>
            <a:spLocks noGrp="1"/>
          </p:cNvSpPr>
          <p:nvPr>
            <p:ph idx="1"/>
          </p:nvPr>
        </p:nvSpPr>
        <p:spPr>
          <a:xfrm>
            <a:off x="875201" y="1358537"/>
            <a:ext cx="10789930" cy="4833257"/>
          </a:xfrm>
        </p:spPr>
        <p:txBody>
          <a:bodyPr>
            <a:normAutofit fontScale="92500" lnSpcReduction="10000"/>
          </a:bodyPr>
          <a:lstStyle/>
          <a:p>
            <a:pPr>
              <a:buFont typeface="Wingdings" panose="05000000000000000000" pitchFamily="2" charset="2"/>
              <a:buChar char="Ø"/>
            </a:pPr>
            <a:r>
              <a:rPr lang="en-GB" altLang="en-US" dirty="0">
                <a:latin typeface="Century Gothic" panose="020B0502020202020204" pitchFamily="34" charset="0"/>
              </a:rPr>
              <a:t>All communication must be via the year group email </a:t>
            </a:r>
            <a:r>
              <a:rPr lang="en-GB" altLang="en-US" dirty="0" smtClean="0">
                <a:latin typeface="Century Gothic" panose="020B0502020202020204" pitchFamily="34" charset="0"/>
              </a:rPr>
              <a:t>address – </a:t>
            </a:r>
            <a:r>
              <a:rPr lang="en-GB" altLang="en-US" dirty="0" smtClean="0">
                <a:latin typeface="Century Gothic" panose="020B0502020202020204" pitchFamily="34" charset="0"/>
                <a:hlinkClick r:id="rId2"/>
              </a:rPr>
              <a:t>year5@woodfieldprimary.com</a:t>
            </a:r>
            <a:r>
              <a:rPr lang="en-GB" altLang="en-US" dirty="0" smtClean="0">
                <a:latin typeface="Century Gothic" panose="020B0502020202020204" pitchFamily="34" charset="0"/>
              </a:rPr>
              <a:t> . </a:t>
            </a:r>
            <a:r>
              <a:rPr lang="en-GB" dirty="0"/>
              <a:t>Each Year Group has an email address for you to contact the class teachers directly. If you have any concerns or questions regarding the timetable, school trips, reading books, friendships, lost property </a:t>
            </a:r>
            <a:r>
              <a:rPr lang="en-GB" dirty="0" smtClean="0"/>
              <a:t>etc</a:t>
            </a:r>
            <a:r>
              <a:rPr lang="en-GB" dirty="0"/>
              <a:t>.</a:t>
            </a:r>
            <a:endParaRPr lang="en-GB" altLang="en-US" dirty="0">
              <a:latin typeface="Century Gothic" panose="020B0502020202020204" pitchFamily="34" charset="0"/>
            </a:endParaRPr>
          </a:p>
          <a:p>
            <a:endParaRPr lang="en-GB" altLang="en-US" dirty="0">
              <a:latin typeface="Century Gothic" panose="020B0502020202020204" pitchFamily="34" charset="0"/>
            </a:endParaRPr>
          </a:p>
          <a:p>
            <a:pPr>
              <a:buFont typeface="Wingdings" panose="05000000000000000000" pitchFamily="2" charset="2"/>
              <a:buChar char="Ø"/>
            </a:pPr>
            <a:r>
              <a:rPr lang="en-GB" altLang="en-US" dirty="0">
                <a:latin typeface="Century Gothic" panose="020B0502020202020204" pitchFamily="34" charset="0"/>
              </a:rPr>
              <a:t>If your child will be walking home from school independently we MUST have a letter or email with your written permission.</a:t>
            </a:r>
          </a:p>
          <a:p>
            <a:endParaRPr lang="en-GB" altLang="en-US" dirty="0">
              <a:latin typeface="Century Gothic" panose="020B0502020202020204" pitchFamily="34" charset="0"/>
            </a:endParaRPr>
          </a:p>
          <a:p>
            <a:pPr>
              <a:buFont typeface="Wingdings" panose="05000000000000000000" pitchFamily="2" charset="2"/>
              <a:buChar char="Ø"/>
            </a:pPr>
            <a:r>
              <a:rPr lang="en-GB" altLang="en-US" dirty="0">
                <a:latin typeface="Century Gothic" panose="020B0502020202020204" pitchFamily="34" charset="0"/>
              </a:rPr>
              <a:t>For those children who bring a phone to school, it must be switched off on entry and handed to the class teacher. </a:t>
            </a:r>
            <a:r>
              <a:rPr lang="en-GB" altLang="en-US" b="1" dirty="0">
                <a:latin typeface="Century Gothic" panose="020B0502020202020204" pitchFamily="34" charset="0"/>
              </a:rPr>
              <a:t>Phones cannot be switched on at the end of the day while on the premises.</a:t>
            </a:r>
          </a:p>
          <a:p>
            <a:pPr>
              <a:buFont typeface="Wingdings" panose="05000000000000000000" pitchFamily="2" charset="2"/>
              <a:buChar char="Ø"/>
            </a:pPr>
            <a:endParaRPr lang="en-GB" altLang="en-US" dirty="0">
              <a:latin typeface="Century Gothic" panose="020B0502020202020204" pitchFamily="34" charset="0"/>
            </a:endParaRPr>
          </a:p>
          <a:p>
            <a:pPr>
              <a:buFont typeface="Wingdings" panose="05000000000000000000" pitchFamily="2" charset="2"/>
              <a:buChar char="Ø"/>
            </a:pPr>
            <a:r>
              <a:rPr lang="en-GB" altLang="en-US" dirty="0">
                <a:latin typeface="Century Gothic" panose="020B0502020202020204" pitchFamily="34" charset="0"/>
              </a:rPr>
              <a:t>A lot of important information will be sent via MCAS (My Child At School). If you do not already have this, please download the app.</a:t>
            </a:r>
            <a:r>
              <a:rPr lang="en-GB" altLang="en-US" dirty="0">
                <a:solidFill>
                  <a:srgbClr val="FF0000"/>
                </a:solidFill>
                <a:latin typeface="Century Gothic" panose="020B0502020202020204" pitchFamily="34" charset="0"/>
              </a:rPr>
              <a:t> </a:t>
            </a:r>
          </a:p>
          <a:p>
            <a:pPr marL="0" indent="0">
              <a:buNone/>
            </a:pPr>
            <a:endParaRPr lang="en-GB" dirty="0"/>
          </a:p>
        </p:txBody>
      </p:sp>
    </p:spTree>
    <p:extLst>
      <p:ext uri="{BB962C8B-B14F-4D97-AF65-F5344CB8AC3E}">
        <p14:creationId xmlns:p14="http://schemas.microsoft.com/office/powerpoint/2010/main" val="232311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1B4ED5-9CD7-41FE-A57A-914A6A091BBA}"/>
              </a:ext>
            </a:extLst>
          </p:cNvPr>
          <p:cNvSpPr txBox="1"/>
          <p:nvPr/>
        </p:nvSpPr>
        <p:spPr>
          <a:xfrm>
            <a:off x="907227" y="2001525"/>
            <a:ext cx="4173967" cy="3785652"/>
          </a:xfrm>
          <a:prstGeom prst="rect">
            <a:avLst/>
          </a:prstGeom>
          <a:noFill/>
        </p:spPr>
        <p:txBody>
          <a:bodyPr wrap="square" rtlCol="0">
            <a:spAutoFit/>
          </a:bodyPr>
          <a:lstStyle/>
          <a:p>
            <a:r>
              <a:rPr lang="en-GB" sz="2400" dirty="0">
                <a:latin typeface="Century Gothic" panose="020B0502020202020204" pitchFamily="34" charset="0"/>
              </a:rPr>
              <a:t>Please email to the year group address if you have any concerns or questions regarding:</a:t>
            </a:r>
          </a:p>
          <a:p>
            <a:endParaRPr lang="en-GB" sz="2400" dirty="0">
              <a:latin typeface="Century Gothic" panose="020B0502020202020204" pitchFamily="34" charset="0"/>
            </a:endParaRPr>
          </a:p>
          <a:p>
            <a:pPr marL="285750" indent="-285750">
              <a:buFont typeface="Arial" panose="020B0604020202020204" pitchFamily="34" charset="0"/>
              <a:buChar char="•"/>
            </a:pPr>
            <a:r>
              <a:rPr lang="en-GB" sz="2400" dirty="0">
                <a:latin typeface="Century Gothic" panose="020B0502020202020204" pitchFamily="34" charset="0"/>
              </a:rPr>
              <a:t>Timetable </a:t>
            </a:r>
          </a:p>
          <a:p>
            <a:pPr marL="285750" indent="-285750">
              <a:buFont typeface="Arial" panose="020B0604020202020204" pitchFamily="34" charset="0"/>
              <a:buChar char="•"/>
            </a:pPr>
            <a:r>
              <a:rPr lang="en-GB" sz="2400" dirty="0">
                <a:latin typeface="Century Gothic" panose="020B0502020202020204" pitchFamily="34" charset="0"/>
              </a:rPr>
              <a:t>School trips</a:t>
            </a:r>
          </a:p>
          <a:p>
            <a:pPr marL="285750" indent="-285750">
              <a:buFont typeface="Arial" panose="020B0604020202020204" pitchFamily="34" charset="0"/>
              <a:buChar char="•"/>
            </a:pPr>
            <a:r>
              <a:rPr lang="en-GB" sz="2400" dirty="0">
                <a:latin typeface="Century Gothic" panose="020B0502020202020204" pitchFamily="34" charset="0"/>
              </a:rPr>
              <a:t>Reading books</a:t>
            </a:r>
          </a:p>
          <a:p>
            <a:pPr marL="285750" indent="-285750">
              <a:buFont typeface="Arial" panose="020B0604020202020204" pitchFamily="34" charset="0"/>
              <a:buChar char="•"/>
            </a:pPr>
            <a:r>
              <a:rPr lang="en-GB" sz="2400" dirty="0">
                <a:latin typeface="Century Gothic" panose="020B0502020202020204" pitchFamily="34" charset="0"/>
              </a:rPr>
              <a:t>Friendships</a:t>
            </a:r>
          </a:p>
          <a:p>
            <a:pPr marL="285750" indent="-285750">
              <a:buFont typeface="Arial" panose="020B0604020202020204" pitchFamily="34" charset="0"/>
              <a:buChar char="•"/>
            </a:pPr>
            <a:r>
              <a:rPr lang="en-GB" sz="2400" dirty="0">
                <a:latin typeface="Century Gothic" panose="020B0502020202020204" pitchFamily="34" charset="0"/>
              </a:rPr>
              <a:t>Lost property</a:t>
            </a:r>
          </a:p>
        </p:txBody>
      </p:sp>
      <p:sp>
        <p:nvSpPr>
          <p:cNvPr id="5" name="TextBox 4">
            <a:extLst>
              <a:ext uri="{FF2B5EF4-FFF2-40B4-BE49-F238E27FC236}">
                <a16:creationId xmlns:a16="http://schemas.microsoft.com/office/drawing/2014/main" id="{0438246C-CC6E-4756-9144-AD58BE2FD04B}"/>
              </a:ext>
            </a:extLst>
          </p:cNvPr>
          <p:cNvSpPr txBox="1"/>
          <p:nvPr/>
        </p:nvSpPr>
        <p:spPr>
          <a:xfrm>
            <a:off x="6498066" y="2001525"/>
            <a:ext cx="4173967" cy="4708981"/>
          </a:xfrm>
          <a:prstGeom prst="rect">
            <a:avLst/>
          </a:prstGeom>
          <a:noFill/>
        </p:spPr>
        <p:txBody>
          <a:bodyPr wrap="square" rtlCol="0">
            <a:spAutoFit/>
          </a:bodyPr>
          <a:lstStyle/>
          <a:p>
            <a:r>
              <a:rPr lang="en-GB" sz="2400" dirty="0">
                <a:latin typeface="Century Gothic" panose="020B0502020202020204" pitchFamily="34" charset="0"/>
              </a:rPr>
              <a:t>Please email to the office address if you have any concerns or questions regarding:</a:t>
            </a:r>
          </a:p>
          <a:p>
            <a:endParaRPr lang="en-GB" sz="2400" dirty="0">
              <a:latin typeface="Century Gothic" panose="020B0502020202020204" pitchFamily="34" charset="0"/>
            </a:endParaRPr>
          </a:p>
          <a:p>
            <a:pPr marL="285750" indent="-285750">
              <a:buFont typeface="Arial" panose="020B0604020202020204" pitchFamily="34" charset="0"/>
              <a:buChar char="•"/>
            </a:pPr>
            <a:r>
              <a:rPr lang="en-GB" sz="2400" dirty="0">
                <a:latin typeface="Century Gothic" panose="020B0502020202020204" pitchFamily="34" charset="0"/>
              </a:rPr>
              <a:t>Absence </a:t>
            </a:r>
          </a:p>
          <a:p>
            <a:pPr marL="285750" indent="-285750">
              <a:buFont typeface="Arial" panose="020B0604020202020204" pitchFamily="34" charset="0"/>
              <a:buChar char="•"/>
            </a:pPr>
            <a:r>
              <a:rPr lang="en-GB" sz="2400" dirty="0">
                <a:latin typeface="Century Gothic" panose="020B0502020202020204" pitchFamily="34" charset="0"/>
              </a:rPr>
              <a:t>Arrangements for pick up</a:t>
            </a:r>
          </a:p>
          <a:p>
            <a:pPr marL="285750" indent="-285750">
              <a:buFont typeface="Arial" panose="020B0604020202020204" pitchFamily="34" charset="0"/>
              <a:buChar char="•"/>
            </a:pPr>
            <a:r>
              <a:rPr lang="en-GB" sz="2400" dirty="0">
                <a:latin typeface="Century Gothic" panose="020B0502020202020204" pitchFamily="34" charset="0"/>
              </a:rPr>
              <a:t>Appointments </a:t>
            </a:r>
          </a:p>
          <a:p>
            <a:pPr marL="285750" indent="-285750">
              <a:buFont typeface="Arial" panose="020B0604020202020204" pitchFamily="34" charset="0"/>
              <a:buChar char="•"/>
            </a:pPr>
            <a:r>
              <a:rPr lang="en-GB" sz="2400" dirty="0">
                <a:latin typeface="Century Gothic" panose="020B0502020202020204" pitchFamily="34" charset="0"/>
              </a:rPr>
              <a:t>Club arrangements </a:t>
            </a:r>
            <a:r>
              <a:rPr lang="en-GB" dirty="0">
                <a:latin typeface="Century Gothic" panose="020B0502020202020204" pitchFamily="34" charset="0"/>
              </a:rPr>
              <a:t>(if child is starting a new club so they can be directed to the correct location)</a:t>
            </a:r>
            <a:endParaRPr lang="en-GB" sz="2400" dirty="0">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0B2706C-3C1D-4365-8028-CDC1E9B09FB7}"/>
              </a:ext>
            </a:extLst>
          </p:cNvPr>
          <p:cNvSpPr/>
          <p:nvPr/>
        </p:nvSpPr>
        <p:spPr>
          <a:xfrm>
            <a:off x="107576" y="96819"/>
            <a:ext cx="11981329" cy="6637468"/>
          </a:xfrm>
          <a:prstGeom prst="roundRect">
            <a:avLst/>
          </a:prstGeom>
          <a:noFill/>
          <a:ln w="228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E7CC068-86CC-4F8B-9182-995FD421680A}"/>
              </a:ext>
            </a:extLst>
          </p:cNvPr>
          <p:cNvPicPr>
            <a:picLocks noChangeAspect="1"/>
          </p:cNvPicPr>
          <p:nvPr/>
        </p:nvPicPr>
        <p:blipFill>
          <a:blip r:embed="rId2"/>
          <a:stretch>
            <a:fillRect/>
          </a:stretch>
        </p:blipFill>
        <p:spPr>
          <a:xfrm>
            <a:off x="795618" y="411312"/>
            <a:ext cx="4038600" cy="600075"/>
          </a:xfrm>
          <a:prstGeom prst="rect">
            <a:avLst/>
          </a:prstGeom>
        </p:spPr>
      </p:pic>
      <p:sp>
        <p:nvSpPr>
          <p:cNvPr id="8" name="TextBox 7">
            <a:extLst>
              <a:ext uri="{FF2B5EF4-FFF2-40B4-BE49-F238E27FC236}">
                <a16:creationId xmlns:a16="http://schemas.microsoft.com/office/drawing/2014/main" id="{EED38084-436F-452D-8775-194DE6CE0A35}"/>
              </a:ext>
            </a:extLst>
          </p:cNvPr>
          <p:cNvSpPr txBox="1"/>
          <p:nvPr/>
        </p:nvSpPr>
        <p:spPr>
          <a:xfrm>
            <a:off x="1721224" y="1011387"/>
            <a:ext cx="9044939" cy="769441"/>
          </a:xfrm>
          <a:prstGeom prst="rect">
            <a:avLst/>
          </a:prstGeom>
          <a:noFill/>
        </p:spPr>
        <p:txBody>
          <a:bodyPr wrap="square" rtlCol="0">
            <a:spAutoFit/>
          </a:bodyPr>
          <a:lstStyle/>
          <a:p>
            <a:pPr algn="ctr"/>
            <a:r>
              <a:rPr lang="en-GB" sz="4400" u="sng" dirty="0">
                <a:latin typeface="Century Gothic" panose="020B0502020202020204" pitchFamily="34" charset="0"/>
              </a:rPr>
              <a:t>Email Guidance</a:t>
            </a:r>
          </a:p>
        </p:txBody>
      </p:sp>
    </p:spTree>
    <p:extLst>
      <p:ext uri="{BB962C8B-B14F-4D97-AF65-F5344CB8AC3E}">
        <p14:creationId xmlns:p14="http://schemas.microsoft.com/office/powerpoint/2010/main" val="164874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197D-4799-4F7D-9D22-99BE09522998}"/>
              </a:ext>
            </a:extLst>
          </p:cNvPr>
          <p:cNvSpPr>
            <a:spLocks noGrp="1"/>
          </p:cNvSpPr>
          <p:nvPr>
            <p:ph type="title"/>
          </p:nvPr>
        </p:nvSpPr>
        <p:spPr>
          <a:xfrm>
            <a:off x="401563" y="218802"/>
            <a:ext cx="9404723" cy="1400530"/>
          </a:xfrm>
        </p:spPr>
        <p:txBody>
          <a:bodyPr/>
          <a:lstStyle/>
          <a:p>
            <a:r>
              <a:rPr lang="en-GB" sz="4400" dirty="0">
                <a:solidFill>
                  <a:schemeClr val="tx1"/>
                </a:solidFill>
                <a:latin typeface="Century Gothic" panose="020B0502020202020204" pitchFamily="34" charset="0"/>
              </a:rPr>
              <a:t>Homework</a:t>
            </a:r>
            <a:br>
              <a:rPr lang="en-GB" sz="4400" dirty="0">
                <a:solidFill>
                  <a:schemeClr val="tx1"/>
                </a:solidFill>
                <a:latin typeface="Century Gothic" panose="020B0502020202020204" pitchFamily="34" charset="0"/>
              </a:rPr>
            </a:br>
            <a:endParaRPr lang="en-GB" dirty="0"/>
          </a:p>
        </p:txBody>
      </p:sp>
      <p:sp>
        <p:nvSpPr>
          <p:cNvPr id="4" name="Content Placeholder 3">
            <a:extLst>
              <a:ext uri="{FF2B5EF4-FFF2-40B4-BE49-F238E27FC236}">
                <a16:creationId xmlns:a16="http://schemas.microsoft.com/office/drawing/2014/main" id="{30ACC923-D4E4-475A-AF80-D02BF9766032}"/>
              </a:ext>
            </a:extLst>
          </p:cNvPr>
          <p:cNvSpPr>
            <a:spLocks noGrp="1"/>
          </p:cNvSpPr>
          <p:nvPr>
            <p:ph idx="1"/>
          </p:nvPr>
        </p:nvSpPr>
        <p:spPr>
          <a:xfrm>
            <a:off x="954458" y="1446582"/>
            <a:ext cx="8947150" cy="4196020"/>
          </a:xfrm>
          <a:prstGeom prst="rect">
            <a:avLst/>
          </a:prstGeom>
        </p:spPr>
        <p:txBody>
          <a:bodyPr wrap="square">
            <a:spAutoFit/>
          </a:bodyPr>
          <a:lstStyle/>
          <a:p>
            <a:pPr marL="342900" indent="-342900">
              <a:buFont typeface="Wingdings" panose="05000000000000000000" pitchFamily="2" charset="2"/>
              <a:buChar char="Ø"/>
              <a:defRPr/>
            </a:pPr>
            <a:r>
              <a:rPr lang="en-GB" sz="2000" dirty="0">
                <a:latin typeface="Century Gothic" panose="020B0502020202020204" pitchFamily="34" charset="0"/>
              </a:rPr>
              <a:t>Reading (5 times per week)</a:t>
            </a:r>
          </a:p>
          <a:p>
            <a:pPr marL="800100" lvl="1" indent="-342900">
              <a:buFont typeface="Arial" panose="020B0604020202020204" pitchFamily="34" charset="0"/>
              <a:buChar char="•"/>
              <a:defRPr/>
            </a:pPr>
            <a:r>
              <a:rPr lang="en-GB" sz="2000" dirty="0">
                <a:latin typeface="Century Gothic" panose="020B0502020202020204" pitchFamily="34" charset="0"/>
              </a:rPr>
              <a:t>15-20 minutes or 20 pages</a:t>
            </a:r>
          </a:p>
          <a:p>
            <a:pPr marL="800100" lvl="1" indent="-342900">
              <a:buFont typeface="Arial" panose="020B0604020202020204" pitchFamily="34" charset="0"/>
              <a:buChar char="•"/>
              <a:defRPr/>
            </a:pPr>
            <a:r>
              <a:rPr lang="en-GB" sz="2000" dirty="0">
                <a:latin typeface="Century Gothic" panose="020B0502020202020204" pitchFamily="34" charset="0"/>
              </a:rPr>
              <a:t>Log must be signed by an adult </a:t>
            </a:r>
          </a:p>
          <a:p>
            <a:pPr lvl="1">
              <a:defRPr/>
            </a:pPr>
            <a:endParaRPr lang="en-GB" sz="2000" dirty="0">
              <a:latin typeface="Century Gothic" panose="020B0502020202020204" pitchFamily="34" charset="0"/>
            </a:endParaRPr>
          </a:p>
          <a:p>
            <a:pPr marL="361950" lvl="1" indent="-361950">
              <a:buFont typeface="Wingdings" panose="05000000000000000000" pitchFamily="2" charset="2"/>
              <a:buChar char="Ø"/>
              <a:defRPr/>
            </a:pPr>
            <a:r>
              <a:rPr lang="en-GB" sz="2000" dirty="0">
                <a:latin typeface="Century Gothic" panose="020B0502020202020204" pitchFamily="34" charset="0"/>
              </a:rPr>
              <a:t>Spellings</a:t>
            </a:r>
          </a:p>
          <a:p>
            <a:pPr marL="800100" lvl="1" indent="-342900">
              <a:buFont typeface="Arial" panose="020B0604020202020204" pitchFamily="34" charset="0"/>
              <a:buChar char="•"/>
              <a:defRPr/>
            </a:pPr>
            <a:r>
              <a:rPr lang="en-GB" sz="2000" dirty="0">
                <a:latin typeface="Century Gothic" panose="020B0502020202020204" pitchFamily="34" charset="0"/>
              </a:rPr>
              <a:t>Weekly </a:t>
            </a:r>
            <a:r>
              <a:rPr lang="en-GB" sz="2000" dirty="0" smtClean="0">
                <a:latin typeface="Century Gothic" panose="020B0502020202020204" pitchFamily="34" charset="0"/>
              </a:rPr>
              <a:t>test</a:t>
            </a:r>
          </a:p>
          <a:p>
            <a:pPr marL="800100" lvl="1" indent="-342900">
              <a:buFont typeface="Arial" panose="020B0604020202020204" pitchFamily="34" charset="0"/>
              <a:buChar char="•"/>
              <a:defRPr/>
            </a:pPr>
            <a:endParaRPr lang="en-GB" sz="2000" dirty="0">
              <a:latin typeface="Century Gothic" panose="020B0502020202020204" pitchFamily="34" charset="0"/>
            </a:endParaRPr>
          </a:p>
          <a:p>
            <a:pPr marL="457200" lvl="1" indent="0">
              <a:buNone/>
              <a:defRPr/>
            </a:pPr>
            <a:r>
              <a:rPr lang="en-GB" sz="2000" dirty="0" smtClean="0">
                <a:latin typeface="Century Gothic" panose="020B0502020202020204" pitchFamily="34" charset="0"/>
              </a:rPr>
              <a:t>Formal homework will start in the spring term in preparation for year 6.</a:t>
            </a:r>
            <a:endParaRPr lang="en-GB" sz="2000" dirty="0">
              <a:latin typeface="Century Gothic" panose="020B0502020202020204" pitchFamily="34" charset="0"/>
            </a:endParaRPr>
          </a:p>
          <a:p>
            <a:pPr lvl="1">
              <a:defRPr/>
            </a:pPr>
            <a:endParaRPr lang="en-GB" sz="2000" dirty="0">
              <a:latin typeface="Century Gothic" panose="020B0502020202020204" pitchFamily="34" charset="0"/>
            </a:endParaRPr>
          </a:p>
        </p:txBody>
      </p:sp>
    </p:spTree>
    <p:extLst>
      <p:ext uri="{BB962C8B-B14F-4D97-AF65-F5344CB8AC3E}">
        <p14:creationId xmlns:p14="http://schemas.microsoft.com/office/powerpoint/2010/main" val="17671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expectations</a:t>
            </a:r>
          </a:p>
        </p:txBody>
      </p:sp>
      <p:sp>
        <p:nvSpPr>
          <p:cNvPr id="3" name="Content Placeholder 2"/>
          <p:cNvSpPr>
            <a:spLocks noGrp="1"/>
          </p:cNvSpPr>
          <p:nvPr>
            <p:ph idx="1"/>
          </p:nvPr>
        </p:nvSpPr>
        <p:spPr>
          <a:xfrm>
            <a:off x="1104293" y="1423851"/>
            <a:ext cx="9920758" cy="4463041"/>
          </a:xfrm>
        </p:spPr>
        <p:txBody>
          <a:bodyPr>
            <a:noAutofit/>
          </a:bodyPr>
          <a:lstStyle/>
          <a:p>
            <a:pPr>
              <a:buFont typeface="Wingdings" panose="05000000000000000000" pitchFamily="2" charset="2"/>
              <a:buChar char="Ø"/>
            </a:pPr>
            <a:r>
              <a:rPr lang="en-GB" sz="2400" dirty="0">
                <a:latin typeface="Century Gothic" panose="020B0502020202020204" pitchFamily="34" charset="0"/>
              </a:rPr>
              <a:t>The expectation is that the reading record is signed 5 times in 7 days to show the children have read at home.</a:t>
            </a:r>
          </a:p>
          <a:p>
            <a:pPr>
              <a:buFont typeface="Wingdings" panose="05000000000000000000" pitchFamily="2" charset="2"/>
              <a:buChar char="Ø"/>
            </a:pPr>
            <a:r>
              <a:rPr lang="en-GB" sz="2400" dirty="0">
                <a:latin typeface="Century Gothic" panose="020B0502020202020204" pitchFamily="34" charset="0"/>
              </a:rPr>
              <a:t>The class teacher will check this every Monday for the previous week.</a:t>
            </a:r>
          </a:p>
          <a:p>
            <a:pPr>
              <a:buFont typeface="Wingdings" panose="05000000000000000000" pitchFamily="2" charset="2"/>
              <a:buChar char="Ø"/>
            </a:pPr>
            <a:r>
              <a:rPr lang="en-GB" sz="2400" dirty="0">
                <a:latin typeface="Century Gothic" panose="020B0502020202020204" pitchFamily="34" charset="0"/>
              </a:rPr>
              <a:t>Use the central pages of the reading records to support your child’s reading. These questions have got examples of questions you could ask your child as they read.</a:t>
            </a:r>
          </a:p>
          <a:p>
            <a:pPr>
              <a:buFont typeface="Wingdings" panose="05000000000000000000" pitchFamily="2" charset="2"/>
              <a:buChar char="Ø"/>
            </a:pPr>
            <a:r>
              <a:rPr lang="en-GB" sz="2400" dirty="0">
                <a:latin typeface="Century Gothic" panose="020B0502020202020204" pitchFamily="34" charset="0"/>
              </a:rPr>
              <a:t>All reading entries must be dated and signed by an adult at home.</a:t>
            </a:r>
          </a:p>
        </p:txBody>
      </p:sp>
    </p:spTree>
    <p:extLst>
      <p:ext uri="{BB962C8B-B14F-4D97-AF65-F5344CB8AC3E}">
        <p14:creationId xmlns:p14="http://schemas.microsoft.com/office/powerpoint/2010/main" val="14527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4A7DB-78B5-4D37-862D-3B8E48249709}"/>
              </a:ext>
            </a:extLst>
          </p:cNvPr>
          <p:cNvSpPr>
            <a:spLocks noGrp="1"/>
          </p:cNvSpPr>
          <p:nvPr>
            <p:ph idx="1"/>
          </p:nvPr>
        </p:nvSpPr>
        <p:spPr>
          <a:xfrm>
            <a:off x="965088" y="1648881"/>
            <a:ext cx="8946541" cy="4195481"/>
          </a:xfrm>
        </p:spPr>
        <p:txBody>
          <a:bodyPr>
            <a:normAutofit fontScale="92500"/>
          </a:bodyPr>
          <a:lstStyle/>
          <a:p>
            <a:pPr marL="571500" indent="-571500">
              <a:buFont typeface="Wingdings" panose="05000000000000000000" pitchFamily="2" charset="2"/>
              <a:buChar char="Ø"/>
              <a:defRPr/>
            </a:pPr>
            <a:r>
              <a:rPr lang="en-GB" altLang="en-US" dirty="0">
                <a:latin typeface="Century Gothic" panose="020B0502020202020204" pitchFamily="34" charset="0"/>
              </a:rPr>
              <a:t>Pencil Case </a:t>
            </a:r>
            <a:endParaRPr lang="en-GB" altLang="en-US" i="1" dirty="0">
              <a:latin typeface="Century Gothic" panose="020B0502020202020204" pitchFamily="34" charset="0"/>
            </a:endParaRPr>
          </a:p>
          <a:p>
            <a:pPr marL="571500" indent="-571500">
              <a:buFont typeface="Wingdings" panose="05000000000000000000" pitchFamily="2" charset="2"/>
              <a:buChar char="Ø"/>
              <a:defRPr/>
            </a:pPr>
            <a:r>
              <a:rPr lang="en-GB" altLang="en-US" dirty="0">
                <a:latin typeface="Century Gothic" panose="020B0502020202020204" pitchFamily="34" charset="0"/>
              </a:rPr>
              <a:t>Blue Handwriting Pen (no biro please)</a:t>
            </a:r>
          </a:p>
          <a:p>
            <a:pPr marL="571500" indent="-571500">
              <a:buFont typeface="Wingdings" panose="05000000000000000000" pitchFamily="2" charset="2"/>
              <a:buChar char="Ø"/>
              <a:defRPr/>
            </a:pPr>
            <a:r>
              <a:rPr lang="en-GB" altLang="en-US" dirty="0">
                <a:latin typeface="Century Gothic" panose="020B0502020202020204" pitchFamily="34" charset="0"/>
              </a:rPr>
              <a:t>Pencil</a:t>
            </a:r>
          </a:p>
          <a:p>
            <a:pPr marL="571500" indent="-571500">
              <a:buFont typeface="Wingdings" panose="05000000000000000000" pitchFamily="2" charset="2"/>
              <a:buChar char="Ø"/>
              <a:defRPr/>
            </a:pPr>
            <a:r>
              <a:rPr lang="en-GB" altLang="en-US" dirty="0">
                <a:latin typeface="Century Gothic" panose="020B0502020202020204" pitchFamily="34" charset="0"/>
              </a:rPr>
              <a:t>Colouring Pencils / Pens</a:t>
            </a:r>
          </a:p>
          <a:p>
            <a:pPr marL="571500" indent="-571500">
              <a:buFont typeface="Wingdings" panose="05000000000000000000" pitchFamily="2" charset="2"/>
              <a:buChar char="Ø"/>
              <a:defRPr/>
            </a:pPr>
            <a:r>
              <a:rPr lang="en-GB" altLang="en-US" dirty="0">
                <a:latin typeface="Century Gothic" panose="020B0502020202020204" pitchFamily="34" charset="0"/>
              </a:rPr>
              <a:t>Rubber</a:t>
            </a:r>
          </a:p>
          <a:p>
            <a:pPr marL="571500" indent="-571500">
              <a:buFont typeface="Wingdings" panose="05000000000000000000" pitchFamily="2" charset="2"/>
              <a:buChar char="Ø"/>
              <a:defRPr/>
            </a:pPr>
            <a:r>
              <a:rPr lang="en-GB" altLang="en-US" dirty="0">
                <a:latin typeface="Century Gothic" panose="020B0502020202020204" pitchFamily="34" charset="0"/>
              </a:rPr>
              <a:t>Sharpener</a:t>
            </a:r>
          </a:p>
          <a:p>
            <a:pPr marL="571500" indent="-571500">
              <a:buFont typeface="Wingdings" panose="05000000000000000000" pitchFamily="2" charset="2"/>
              <a:buChar char="Ø"/>
              <a:defRPr/>
            </a:pPr>
            <a:r>
              <a:rPr lang="en-GB" altLang="en-US" dirty="0" smtClean="0">
                <a:latin typeface="Century Gothic" panose="020B0502020202020204" pitchFamily="34" charset="0"/>
              </a:rPr>
              <a:t>Ruler</a:t>
            </a:r>
          </a:p>
          <a:p>
            <a:pPr marL="571500" indent="-571500">
              <a:buFont typeface="Wingdings" panose="05000000000000000000" pitchFamily="2" charset="2"/>
              <a:buChar char="Ø"/>
              <a:defRPr/>
            </a:pPr>
            <a:endParaRPr lang="en-GB" dirty="0">
              <a:latin typeface="Century Gothic" panose="020B0502020202020204" pitchFamily="34" charset="0"/>
            </a:endParaRPr>
          </a:p>
          <a:p>
            <a:pPr marL="571500" indent="-571500">
              <a:buFont typeface="Wingdings" panose="05000000000000000000" pitchFamily="2" charset="2"/>
              <a:buChar char="Ø"/>
              <a:defRPr/>
            </a:pPr>
            <a:r>
              <a:rPr lang="en-GB" dirty="0" smtClean="0">
                <a:latin typeface="Century Gothic" panose="020B0502020202020204" pitchFamily="34" charset="0"/>
              </a:rPr>
              <a:t>Water bottle</a:t>
            </a:r>
          </a:p>
          <a:p>
            <a:pPr marL="571500" indent="-571500">
              <a:buFont typeface="Wingdings" panose="05000000000000000000" pitchFamily="2" charset="2"/>
              <a:buChar char="Ø"/>
              <a:defRPr/>
            </a:pPr>
            <a:r>
              <a:rPr lang="en-GB" dirty="0" smtClean="0">
                <a:latin typeface="Century Gothic" panose="020B0502020202020204" pitchFamily="34" charset="0"/>
              </a:rPr>
              <a:t>Children can bring in a healthy snack (fruit/vegetables) for break time</a:t>
            </a:r>
            <a:endParaRPr lang="en-GB" dirty="0"/>
          </a:p>
        </p:txBody>
      </p:sp>
      <p:sp>
        <p:nvSpPr>
          <p:cNvPr id="4" name="Subtitle 1">
            <a:extLst>
              <a:ext uri="{FF2B5EF4-FFF2-40B4-BE49-F238E27FC236}">
                <a16:creationId xmlns:a16="http://schemas.microsoft.com/office/drawing/2014/main" id="{256CC7DF-8087-4E43-B063-4FBD13619E65}"/>
              </a:ext>
            </a:extLst>
          </p:cNvPr>
          <p:cNvSpPr>
            <a:spLocks noGrp="1"/>
          </p:cNvSpPr>
          <p:nvPr>
            <p:ph type="title"/>
          </p:nvPr>
        </p:nvSpPr>
        <p:spPr>
          <a:xfrm>
            <a:off x="646113" y="452438"/>
            <a:ext cx="9404350" cy="1400175"/>
          </a:xfrm>
        </p:spPr>
        <p:txBody>
          <a:bodyPr>
            <a:noAutofit/>
          </a:bodyPr>
          <a:lstStyle/>
          <a:p>
            <a:pPr algn="l"/>
            <a:r>
              <a:rPr lang="en-GB" sz="4000" dirty="0">
                <a:solidFill>
                  <a:schemeClr val="tx1"/>
                </a:solidFill>
                <a:latin typeface="Century Gothic" panose="020B0502020202020204" pitchFamily="34" charset="0"/>
              </a:rPr>
              <a:t>Equipment</a:t>
            </a:r>
          </a:p>
        </p:txBody>
      </p:sp>
    </p:spTree>
    <p:extLst>
      <p:ext uri="{BB962C8B-B14F-4D97-AF65-F5344CB8AC3E}">
        <p14:creationId xmlns:p14="http://schemas.microsoft.com/office/powerpoint/2010/main" val="79195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58" y="194810"/>
            <a:ext cx="6868381" cy="203774"/>
          </a:xfrm>
        </p:spPr>
        <p:txBody>
          <a:bodyPr/>
          <a:lstStyle/>
          <a:p>
            <a:r>
              <a:rPr lang="en-GB" dirty="0"/>
              <a:t>PE days </a:t>
            </a:r>
          </a:p>
        </p:txBody>
      </p:sp>
      <p:sp>
        <p:nvSpPr>
          <p:cNvPr id="3" name="Content Placeholder 2"/>
          <p:cNvSpPr>
            <a:spLocks noGrp="1"/>
          </p:cNvSpPr>
          <p:nvPr>
            <p:ph idx="1"/>
          </p:nvPr>
        </p:nvSpPr>
        <p:spPr>
          <a:xfrm>
            <a:off x="739141" y="1067802"/>
            <a:ext cx="9869488" cy="4008290"/>
          </a:xfrm>
        </p:spPr>
        <p:txBody>
          <a:bodyPr>
            <a:normAutofit fontScale="55000" lnSpcReduction="20000"/>
          </a:bodyPr>
          <a:lstStyle/>
          <a:p>
            <a:r>
              <a:rPr lang="en-GB" sz="3200" dirty="0"/>
              <a:t>PE lessons will take place on the following days:</a:t>
            </a:r>
          </a:p>
          <a:p>
            <a:endParaRPr lang="en-GB" sz="3200" dirty="0"/>
          </a:p>
          <a:p>
            <a:r>
              <a:rPr lang="en-GB" sz="3200" dirty="0"/>
              <a:t>Ashby class- </a:t>
            </a:r>
            <a:r>
              <a:rPr lang="en-GB" sz="3200" dirty="0" smtClean="0"/>
              <a:t>Tuesday and </a:t>
            </a:r>
            <a:r>
              <a:rPr lang="en-GB" sz="3200" dirty="0" smtClean="0"/>
              <a:t>Thursday</a:t>
            </a:r>
            <a:endParaRPr lang="en-GB" sz="3200" dirty="0"/>
          </a:p>
          <a:p>
            <a:r>
              <a:rPr lang="en-GB" sz="3200" dirty="0"/>
              <a:t>Arrow </a:t>
            </a:r>
            <a:r>
              <a:rPr lang="en-GB" sz="3200" dirty="0" smtClean="0"/>
              <a:t>class- Tuesday and </a:t>
            </a:r>
            <a:r>
              <a:rPr lang="en-GB" sz="3200" dirty="0" smtClean="0"/>
              <a:t>Friday</a:t>
            </a:r>
            <a:endParaRPr lang="en-GB" sz="3200" dirty="0" smtClean="0"/>
          </a:p>
          <a:p>
            <a:r>
              <a:rPr lang="en-GB" sz="3200" dirty="0" smtClean="0"/>
              <a:t>Tamar </a:t>
            </a:r>
            <a:r>
              <a:rPr lang="en-GB" sz="3200" dirty="0"/>
              <a:t>class- </a:t>
            </a:r>
            <a:r>
              <a:rPr lang="en-GB" sz="3200" dirty="0" smtClean="0"/>
              <a:t>Tuesday and Wednesday</a:t>
            </a:r>
          </a:p>
          <a:p>
            <a:r>
              <a:rPr lang="en-GB" sz="3200" dirty="0" smtClean="0"/>
              <a:t>Trent class- Monday and Tuesday</a:t>
            </a:r>
          </a:p>
          <a:p>
            <a:endParaRPr lang="en-GB" sz="3200" dirty="0" smtClean="0">
              <a:solidFill>
                <a:srgbClr val="92D050"/>
              </a:solidFill>
            </a:endParaRPr>
          </a:p>
          <a:p>
            <a:pPr marL="0" indent="0">
              <a:buNone/>
            </a:pPr>
            <a:r>
              <a:rPr lang="en-GB" sz="3200" dirty="0" smtClean="0">
                <a:solidFill>
                  <a:srgbClr val="92D050"/>
                </a:solidFill>
              </a:rPr>
              <a:t>One PE lesson is indoors and one is outdoors.</a:t>
            </a:r>
          </a:p>
          <a:p>
            <a:pPr marL="0" indent="0">
              <a:buNone/>
            </a:pPr>
            <a:endParaRPr lang="en-GB" sz="3200" dirty="0">
              <a:solidFill>
                <a:srgbClr val="92D050"/>
              </a:solidFill>
            </a:endParaRPr>
          </a:p>
          <a:p>
            <a:pPr marL="0" indent="0">
              <a:buNone/>
            </a:pPr>
            <a:r>
              <a:rPr lang="en-GB" sz="3200" b="1" dirty="0">
                <a:solidFill>
                  <a:srgbClr val="92D050"/>
                </a:solidFill>
              </a:rPr>
              <a:t>Please remember that children will not be changing for PE in school.</a:t>
            </a:r>
          </a:p>
          <a:p>
            <a:pPr marL="0" indent="0">
              <a:buNone/>
            </a:pPr>
            <a:r>
              <a:rPr lang="en-GB" sz="3200" b="1" dirty="0">
                <a:solidFill>
                  <a:srgbClr val="92D050"/>
                </a:solidFill>
              </a:rPr>
              <a:t>Children need to come into school wearing their PE kits and trainers on their PE days.  </a:t>
            </a:r>
          </a:p>
          <a:p>
            <a:pPr marL="0" indent="0">
              <a:buNone/>
            </a:pPr>
            <a:endParaRPr lang="en-GB" sz="4400" b="1" dirty="0">
              <a:solidFill>
                <a:srgbClr val="FF0000"/>
              </a:solidFill>
            </a:endParaRPr>
          </a:p>
          <a:p>
            <a:pPr marL="0" indent="0">
              <a:buNone/>
            </a:pPr>
            <a:endParaRPr lang="en-GB" sz="4400" b="1" dirty="0">
              <a:solidFill>
                <a:srgbClr val="FF0000"/>
              </a:solidFill>
            </a:endParaRPr>
          </a:p>
          <a:p>
            <a:endParaRPr lang="en-GB" dirty="0">
              <a:solidFill>
                <a:srgbClr val="FF0000"/>
              </a:solidFill>
            </a:endParaRPr>
          </a:p>
        </p:txBody>
      </p:sp>
      <p:sp>
        <p:nvSpPr>
          <p:cNvPr id="4" name="Rectangle 3"/>
          <p:cNvSpPr/>
          <p:nvPr/>
        </p:nvSpPr>
        <p:spPr>
          <a:xfrm>
            <a:off x="739141" y="5076092"/>
            <a:ext cx="9472246" cy="1200329"/>
          </a:xfrm>
          <a:prstGeom prst="rect">
            <a:avLst/>
          </a:prstGeom>
        </p:spPr>
        <p:txBody>
          <a:bodyPr wrap="square">
            <a:spAutoFit/>
          </a:bodyPr>
          <a:lstStyle/>
          <a:p>
            <a:r>
              <a:rPr lang="en-GB" sz="2400" dirty="0"/>
              <a:t>Swimming lessons will take place during Year 5</a:t>
            </a:r>
            <a:r>
              <a:rPr lang="en-GB" sz="2400" dirty="0" smtClean="0"/>
              <a:t>. </a:t>
            </a:r>
          </a:p>
          <a:p>
            <a:pPr marL="342900" indent="-342900">
              <a:buFontTx/>
              <a:buChar char="-"/>
            </a:pPr>
            <a:r>
              <a:rPr lang="en-GB" sz="2400" dirty="0" smtClean="0"/>
              <a:t>Ashby and Trent Autumn term (starting 21</a:t>
            </a:r>
            <a:r>
              <a:rPr lang="en-GB" sz="2400" baseline="30000" dirty="0" smtClean="0"/>
              <a:t>st</a:t>
            </a:r>
            <a:r>
              <a:rPr lang="en-GB" sz="2400" dirty="0" smtClean="0"/>
              <a:t> September)</a:t>
            </a:r>
          </a:p>
          <a:p>
            <a:pPr marL="342900" indent="-342900">
              <a:buFontTx/>
              <a:buChar char="-"/>
            </a:pPr>
            <a:r>
              <a:rPr lang="en-GB" sz="2400" dirty="0" smtClean="0"/>
              <a:t>Arrow and Tamar Spring term</a:t>
            </a:r>
            <a:endParaRPr lang="en-GB" sz="2400" dirty="0"/>
          </a:p>
        </p:txBody>
      </p:sp>
    </p:spTree>
    <p:extLst>
      <p:ext uri="{BB962C8B-B14F-4D97-AF65-F5344CB8AC3E}">
        <p14:creationId xmlns:p14="http://schemas.microsoft.com/office/powerpoint/2010/main" val="1810448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1804</TotalTime>
  <Words>1865</Words>
  <Application>Microsoft Office PowerPoint</Application>
  <PresentationFormat>Widescreen</PresentationFormat>
  <Paragraphs>215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Symbol</vt:lpstr>
      <vt:lpstr>Times New Roman</vt:lpstr>
      <vt:lpstr>Wingdings</vt:lpstr>
      <vt:lpstr>Wingdings 3</vt:lpstr>
      <vt:lpstr>Ion</vt:lpstr>
      <vt:lpstr>Welcome to Year 5!</vt:lpstr>
      <vt:lpstr>Teachers</vt:lpstr>
      <vt:lpstr>Routine and expectations</vt:lpstr>
      <vt:lpstr>Communication </vt:lpstr>
      <vt:lpstr>PowerPoint Presentation</vt:lpstr>
      <vt:lpstr>Homework </vt:lpstr>
      <vt:lpstr>Reading expectations</vt:lpstr>
      <vt:lpstr>Equipment</vt:lpstr>
      <vt:lpstr>PE days </vt:lpstr>
      <vt:lpstr>Behaviour expectations</vt:lpstr>
      <vt:lpstr>Behaviour expectations</vt:lpstr>
      <vt:lpstr>Behaviour expectations</vt:lpstr>
      <vt:lpstr>PowerPoint Presentation</vt:lpstr>
      <vt:lpstr>PowerPoint Presentation</vt:lpstr>
      <vt:lpstr>PowerPoint Presentation</vt:lpstr>
      <vt:lpstr>PowerPoint Presentation</vt:lpstr>
      <vt:lpstr>Topics</vt:lpstr>
      <vt:lpstr>PowerPoint Presentation</vt:lpstr>
      <vt:lpstr>Extra support at home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Jade Allan</dc:creator>
  <cp:lastModifiedBy>Jaskarran Bansal</cp:lastModifiedBy>
  <cp:revision>93</cp:revision>
  <dcterms:created xsi:type="dcterms:W3CDTF">2020-09-08T08:10:10Z</dcterms:created>
  <dcterms:modified xsi:type="dcterms:W3CDTF">2023-09-06T12:41:50Z</dcterms:modified>
</cp:coreProperties>
</file>